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1" r:id="rId5"/>
    <p:sldId id="259" r:id="rId6"/>
    <p:sldId id="260" r:id="rId7"/>
    <p:sldId id="261" r:id="rId8"/>
    <p:sldId id="282" r:id="rId9"/>
    <p:sldId id="262" r:id="rId10"/>
    <p:sldId id="263" r:id="rId11"/>
    <p:sldId id="264" r:id="rId12"/>
    <p:sldId id="283"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94" y="-1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30.10.2014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30.10.2014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30.10.2014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30.10.2014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30.10.2014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30.10.2014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30.10.2014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30.10.2014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package" Target="../embeddings/_________Microsoft_Word2.docx"/><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package" Target="../embeddings/_________Microsoft_Word1.docx"/><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435280" cy="6394722"/>
          </a:xfrm>
        </p:spPr>
        <p:txBody>
          <a:bodyPr>
            <a:normAutofit fontScale="90000"/>
          </a:bodyPr>
          <a:lstStyle/>
          <a:p>
            <a:r>
              <a:rPr lang="ru-RU" sz="3200" b="1" dirty="0" smtClean="0">
                <a:latin typeface="Times New Roman" pitchFamily="18" charset="0"/>
                <a:cs typeface="Times New Roman" pitchFamily="18" charset="0"/>
              </a:rPr>
              <a:t>Тема 7. СТРАТЕГИЯ </a:t>
            </a:r>
            <a:r>
              <a:rPr lang="ru-RU" sz="3200" b="1" dirty="0">
                <a:latin typeface="Times New Roman" pitchFamily="18" charset="0"/>
                <a:cs typeface="Times New Roman" pitchFamily="18" charset="0"/>
              </a:rPr>
              <a:t>ОДИНОЧНОГО </a:t>
            </a:r>
            <a:r>
              <a:rPr lang="ru-RU" sz="3200" b="1" dirty="0" smtClean="0">
                <a:latin typeface="Times New Roman" pitchFamily="18" charset="0"/>
                <a:cs typeface="Times New Roman" pitchFamily="18" charset="0"/>
              </a:rPr>
              <a:t>БИЗНЕСА</a:t>
            </a:r>
            <a:br>
              <a:rPr lang="ru-RU" sz="3200" b="1"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2800" dirty="0" smtClean="0">
                <a:latin typeface="Times New Roman" pitchFamily="18" charset="0"/>
                <a:cs typeface="Times New Roman" pitchFamily="18" charset="0"/>
              </a:rPr>
              <a:t>1</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Основные </a:t>
            </a:r>
            <a:r>
              <a:rPr lang="ru-RU" sz="2800" dirty="0">
                <a:latin typeface="Times New Roman" pitchFamily="18" charset="0"/>
                <a:cs typeface="Times New Roman" pitchFamily="18" charset="0"/>
              </a:rPr>
              <a:t>стратегии одиночного </a:t>
            </a:r>
            <a:r>
              <a:rPr lang="ru-RU" sz="2800" dirty="0" smtClean="0">
                <a:latin typeface="Times New Roman" pitchFamily="18" charset="0"/>
                <a:cs typeface="Times New Roman" pitchFamily="18" charset="0"/>
              </a:rPr>
              <a:t>бизнеса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2. Выбор </a:t>
            </a:r>
            <a:r>
              <a:rPr lang="ru-RU" sz="2800" dirty="0">
                <a:latin typeface="Times New Roman" pitchFamily="18" charset="0"/>
                <a:cs typeface="Times New Roman" pitchFamily="18" charset="0"/>
              </a:rPr>
              <a:t>стратегии </a:t>
            </a:r>
            <a:r>
              <a:rPr lang="ru-RU" sz="2800" dirty="0" smtClean="0">
                <a:latin typeface="Times New Roman" pitchFamily="18" charset="0"/>
                <a:cs typeface="Times New Roman" pitchFamily="18" charset="0"/>
              </a:rPr>
              <a:t>инвестиций</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3. Практика </a:t>
            </a:r>
            <a:r>
              <a:rPr lang="ru-RU" sz="2800" dirty="0">
                <a:latin typeface="Times New Roman" pitchFamily="18" charset="0"/>
                <a:cs typeface="Times New Roman" pitchFamily="18" charset="0"/>
              </a:rPr>
              <a:t>конкурентной борьбы в </a:t>
            </a:r>
            <a:r>
              <a:rPr lang="ru-RU" sz="2800" dirty="0" smtClean="0">
                <a:latin typeface="Times New Roman" pitchFamily="18" charset="0"/>
                <a:cs typeface="Times New Roman" pitchFamily="18" charset="0"/>
              </a:rPr>
              <a:t>отрасли</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4. Обычные </a:t>
            </a:r>
            <a:r>
              <a:rPr lang="ru-RU" sz="2800" dirty="0">
                <a:latin typeface="Times New Roman" pitchFamily="18" charset="0"/>
                <a:cs typeface="Times New Roman" pitchFamily="18" charset="0"/>
              </a:rPr>
              <a:t>стратегические ошибки</a:t>
            </a:r>
            <a:r>
              <a:rPr lang="ru-RU" sz="2800" dirty="0"/>
              <a:t/>
            </a:r>
            <a:br>
              <a:rPr lang="ru-RU" sz="2800" dirty="0"/>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dirty="0"/>
              <a:t/>
            </a:r>
            <a:br>
              <a:rPr lang="ru-RU" dirty="0"/>
            </a:br>
            <a:r>
              <a:rPr lang="ru-RU" dirty="0"/>
              <a:t/>
            </a:r>
            <a:br>
              <a:rPr lang="ru-RU" dirty="0"/>
            </a:br>
            <a:endParaRPr lang="ru-RU" dirty="0"/>
          </a:p>
        </p:txBody>
      </p:sp>
    </p:spTree>
    <p:extLst>
      <p:ext uri="{BB962C8B-B14F-4D97-AF65-F5344CB8AC3E}">
        <p14:creationId xmlns:p14="http://schemas.microsoft.com/office/powerpoint/2010/main" val="3730749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9036496" cy="6466730"/>
          </a:xfrm>
        </p:spPr>
        <p:txBody>
          <a:bodyPr>
            <a:normAutofit fontScale="90000"/>
          </a:bodyPr>
          <a:lstStyle/>
          <a:p>
            <a:pPr>
              <a:lnSpc>
                <a:spcPct val="95000"/>
              </a:lnSpc>
            </a:pPr>
            <a:r>
              <a:rPr lang="ru-RU" sz="2400" dirty="0">
                <a:latin typeface="Times New Roman" pitchFamily="18" charset="0"/>
                <a:cs typeface="Times New Roman" pitchFamily="18" charset="0"/>
              </a:rPr>
              <a:t>Основной проблемой </a:t>
            </a:r>
            <a:r>
              <a:rPr lang="ru-RU" sz="2400" dirty="0" smtClean="0">
                <a:latin typeface="Times New Roman" pitchFamily="18" charset="0"/>
                <a:cs typeface="Times New Roman" pitchFamily="18" charset="0"/>
              </a:rPr>
              <a:t>остается </a:t>
            </a:r>
            <a:r>
              <a:rPr lang="ru-RU" sz="2400" dirty="0">
                <a:latin typeface="Times New Roman" pitchFamily="18" charset="0"/>
                <a:cs typeface="Times New Roman" pitchFamily="18" charset="0"/>
              </a:rPr>
              <a:t>поддержание уникальности в глазах потребителей, особенно в условиях имитации и копирования. Угроза может также возникнуть из-за изменения запросов и вкусов </a:t>
            </a:r>
            <a:r>
              <a:rPr lang="ru-RU" sz="2400" dirty="0" smtClean="0">
                <a:latin typeface="Times New Roman" pitchFamily="18" charset="0"/>
                <a:cs typeface="Times New Roman" pitchFamily="18" charset="0"/>
              </a:rPr>
              <a:t>потребителей</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Изменения </a:t>
            </a:r>
            <a:r>
              <a:rPr lang="ru-RU" sz="2400" dirty="0">
                <a:latin typeface="Times New Roman" pitchFamily="18" charset="0"/>
                <a:cs typeface="Times New Roman" pitchFamily="18" charset="0"/>
              </a:rPr>
              <a:t>в технологии производства делает разницу между стратегиями ценового лидерства и дифференцирования менее заметной. Фирмы могут осуществлять политику </a:t>
            </a:r>
            <a:r>
              <a:rPr lang="ru-RU" sz="2400" dirty="0" smtClean="0">
                <a:latin typeface="Times New Roman" pitchFamily="18" charset="0"/>
                <a:cs typeface="Times New Roman" pitchFamily="18" charset="0"/>
              </a:rPr>
              <a:t>дифференциации:</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 </a:t>
            </a:r>
            <a:r>
              <a:rPr lang="ru-RU" sz="2400" dirty="0">
                <a:latin typeface="Times New Roman" pitchFamily="18" charset="0"/>
                <a:cs typeface="Times New Roman" pitchFamily="18" charset="0"/>
              </a:rPr>
              <a:t>при низких </a:t>
            </a:r>
            <a:r>
              <a:rPr lang="ru-RU" sz="2400" dirty="0" smtClean="0">
                <a:latin typeface="Times New Roman" pitchFamily="18" charset="0"/>
                <a:cs typeface="Times New Roman" pitchFamily="18" charset="0"/>
              </a:rPr>
              <a:t>издержках;</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 путями </a:t>
            </a:r>
            <a:r>
              <a:rPr lang="ru-RU" sz="2400" dirty="0">
                <a:latin typeface="Times New Roman" pitchFamily="18" charset="0"/>
                <a:cs typeface="Times New Roman" pitchFamily="18" charset="0"/>
              </a:rPr>
              <a:t>снижения издержек при дифференциации является широкое применения стандартных узлов и деталей, ограничение числа моделей, применение системы поставок "точно вовремя".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Учитывая </a:t>
            </a:r>
            <a:r>
              <a:rPr lang="ru-RU" sz="2400" dirty="0">
                <a:latin typeface="Times New Roman" pitchFamily="18" charset="0"/>
                <a:cs typeface="Times New Roman" pitchFamily="18" charset="0"/>
              </a:rPr>
              <a:t>это, </a:t>
            </a:r>
            <a:r>
              <a:rPr lang="ru-RU" sz="2400" dirty="0" smtClean="0">
                <a:latin typeface="Times New Roman" pitchFamily="18" charset="0"/>
                <a:cs typeface="Times New Roman" pitchFamily="18" charset="0"/>
              </a:rPr>
              <a:t>фирмы </a:t>
            </a:r>
            <a:r>
              <a:rPr lang="ru-RU" sz="2400" dirty="0">
                <a:latin typeface="Times New Roman" pitchFamily="18" charset="0"/>
                <a:cs typeface="Times New Roman" pitchFamily="18" charset="0"/>
              </a:rPr>
              <a:t>пытаются соединить преимущества ценового лидерства и дифференциации. Они могут назначить премиальную цену за их продукцию по сравнению с ценой чистого ценового лидера, но которая будет ниже, чем у чистого дифференциатора, что может обеспечить им большую прибыль, чем у компаний, использующих чистые базовые стратегии.</a:t>
            </a:r>
            <a:endParaRPr lang="ru-RU" sz="2400" dirty="0"/>
          </a:p>
        </p:txBody>
      </p:sp>
    </p:spTree>
    <p:extLst>
      <p:ext uri="{BB962C8B-B14F-4D97-AF65-F5344CB8AC3E}">
        <p14:creationId xmlns:p14="http://schemas.microsoft.com/office/powerpoint/2010/main" val="651106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a:bodyPr>
          <a:lstStyle/>
          <a:p>
            <a:r>
              <a:rPr lang="ru-RU" sz="2400" dirty="0">
                <a:latin typeface="Times New Roman" pitchFamily="18" charset="0"/>
                <a:cs typeface="Times New Roman" pitchFamily="18" charset="0"/>
              </a:rPr>
              <a:t>При стратегии фокусировки выбирается ограниченная группа сегментов. Маркетинговая ниша может выделяться географически, типом потребителя, сегментом из диапазона продуктов</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Выбрав сегмент, компания использует в нем или дифференциацию, или </a:t>
            </a:r>
            <a:r>
              <a:rPr lang="ru-RU" sz="2400" dirty="0" err="1">
                <a:latin typeface="Times New Roman" pitchFamily="18" charset="0"/>
                <a:cs typeface="Times New Roman" pitchFamily="18" charset="0"/>
              </a:rPr>
              <a:t>низкоценовой</a:t>
            </a:r>
            <a:r>
              <a:rPr lang="ru-RU" sz="2400" dirty="0">
                <a:latin typeface="Times New Roman" pitchFamily="18" charset="0"/>
                <a:cs typeface="Times New Roman" pitchFamily="18" charset="0"/>
              </a:rPr>
              <a:t> подход.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Если </a:t>
            </a:r>
            <a:r>
              <a:rPr lang="ru-RU" sz="2400" dirty="0">
                <a:latin typeface="Times New Roman" pitchFamily="18" charset="0"/>
                <a:cs typeface="Times New Roman" pitchFamily="18" charset="0"/>
              </a:rPr>
              <a:t>она использует </a:t>
            </a:r>
            <a:r>
              <a:rPr lang="ru-RU" sz="2400" dirty="0" err="1">
                <a:latin typeface="Times New Roman" pitchFamily="18" charset="0"/>
                <a:cs typeface="Times New Roman" pitchFamily="18" charset="0"/>
              </a:rPr>
              <a:t>низкоценовой</a:t>
            </a:r>
            <a:r>
              <a:rPr lang="ru-RU" sz="2400" dirty="0">
                <a:latin typeface="Times New Roman" pitchFamily="18" charset="0"/>
                <a:cs typeface="Times New Roman" pitchFamily="18" charset="0"/>
              </a:rPr>
              <a:t> подход, то конкурирует с ценовым лидером в том сегменте рынка, где последний не имеет преимущества. Если компания использует дифференциацию, то она выигрывает на том, что дифференциация производится в одном или немногих сегментах.</a:t>
            </a:r>
          </a:p>
        </p:txBody>
      </p:sp>
    </p:spTree>
    <p:extLst>
      <p:ext uri="{BB962C8B-B14F-4D97-AF65-F5344CB8AC3E}">
        <p14:creationId xmlns:p14="http://schemas.microsoft.com/office/powerpoint/2010/main" val="3859209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fontScale="90000"/>
          </a:bodyPr>
          <a:lstStyle/>
          <a:p>
            <a:r>
              <a:rPr lang="ru-RU" sz="2700" dirty="0">
                <a:latin typeface="Times New Roman" pitchFamily="18" charset="0"/>
                <a:cs typeface="Times New Roman" pitchFamily="18" charset="0"/>
              </a:rPr>
              <a:t>Конкурентное преимущество фокусировки используется для достижения более низкой стоимости в целевой нише рынка или развития способности предлагать покупателям в нише что-то отличное от конкурентов. Такая стратегия может быть </a:t>
            </a:r>
            <a:r>
              <a:rPr lang="ru-RU" sz="2700">
                <a:latin typeface="Times New Roman" pitchFamily="18" charset="0"/>
                <a:cs typeface="Times New Roman" pitchFamily="18" charset="0"/>
              </a:rPr>
              <a:t>применена</a:t>
            </a:r>
            <a:r>
              <a:rPr lang="ru-RU" sz="2700" smtClean="0">
                <a:latin typeface="Times New Roman" pitchFamily="18" charset="0"/>
                <a:cs typeface="Times New Roman" pitchFamily="18" charset="0"/>
              </a:rPr>
              <a:t>:</a:t>
            </a:r>
            <a:br>
              <a:rPr lang="ru-RU" sz="270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при различии нужд или способов использования </a:t>
            </a:r>
            <a:r>
              <a:rPr lang="ru-RU" sz="2700">
                <a:latin typeface="Times New Roman" pitchFamily="18" charset="0"/>
                <a:cs typeface="Times New Roman" pitchFamily="18" charset="0"/>
              </a:rPr>
              <a:t>продукта</a:t>
            </a:r>
            <a:r>
              <a:rPr lang="ru-RU" sz="2700" smtClean="0">
                <a:latin typeface="Times New Roman" pitchFamily="18" charset="0"/>
                <a:cs typeface="Times New Roman" pitchFamily="18" charset="0"/>
              </a:rPr>
              <a:t>;</a:t>
            </a:r>
            <a:br>
              <a:rPr lang="ru-RU" sz="270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отсутствии соперников, пытающихся специализироваться в том же рыночном </a:t>
            </a:r>
            <a:r>
              <a:rPr lang="ru-RU" sz="2700">
                <a:latin typeface="Times New Roman" pitchFamily="18" charset="0"/>
                <a:cs typeface="Times New Roman" pitchFamily="18" charset="0"/>
              </a:rPr>
              <a:t>сегменте</a:t>
            </a:r>
            <a:r>
              <a:rPr lang="ru-RU" sz="2700" smtClean="0">
                <a:latin typeface="Times New Roman" pitchFamily="18" charset="0"/>
                <a:cs typeface="Times New Roman" pitchFamily="18" charset="0"/>
              </a:rPr>
              <a:t>;</a:t>
            </a:r>
            <a:br>
              <a:rPr lang="ru-RU" sz="270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потере фирмой возможности выйти на широкий </a:t>
            </a:r>
            <a:r>
              <a:rPr lang="ru-RU" sz="2700">
                <a:latin typeface="Times New Roman" pitchFamily="18" charset="0"/>
                <a:cs typeface="Times New Roman" pitchFamily="18" charset="0"/>
              </a:rPr>
              <a:t>рынок</a:t>
            </a:r>
            <a:r>
              <a:rPr lang="ru-RU" sz="2700" smtClean="0">
                <a:latin typeface="Times New Roman" pitchFamily="18" charset="0"/>
                <a:cs typeface="Times New Roman" pitchFamily="18" charset="0"/>
              </a:rPr>
              <a:t>;</a:t>
            </a:r>
            <a:br>
              <a:rPr lang="ru-RU" sz="270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сегментах покупателей, отличающихся по размеру, скорости роста, прибыльности и интенсивности пяти конкурентных сил, что делает одни сегменты более притягательными, чем другие.</a:t>
            </a:r>
            <a:r>
              <a:rPr lang="ru-RU" dirty="0"/>
              <a:t/>
            </a:r>
            <a:br>
              <a:rPr lang="ru-RU" dirty="0"/>
            </a:br>
            <a:endParaRPr lang="ru-RU" dirty="0"/>
          </a:p>
        </p:txBody>
      </p:sp>
    </p:spTree>
    <p:extLst>
      <p:ext uri="{BB962C8B-B14F-4D97-AF65-F5344CB8AC3E}">
        <p14:creationId xmlns:p14="http://schemas.microsoft.com/office/powerpoint/2010/main" val="292016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466730"/>
          </a:xfrm>
        </p:spPr>
        <p:txBody>
          <a:bodyPr>
            <a:normAutofit fontScale="90000"/>
          </a:bodyPr>
          <a:lstStyle/>
          <a:p>
            <a:r>
              <a:rPr lang="ru-RU" sz="2700" b="1" dirty="0">
                <a:latin typeface="Times New Roman" pitchFamily="18" charset="0"/>
                <a:cs typeface="Times New Roman" pitchFamily="18" charset="0"/>
              </a:rPr>
              <a:t>Конкурентные преимущества компании, применяющей стратегию </a:t>
            </a:r>
            <a:r>
              <a:rPr lang="ru-RU" sz="2700" b="1" dirty="0" smtClean="0">
                <a:latin typeface="Times New Roman" pitchFamily="18" charset="0"/>
                <a:cs typeface="Times New Roman" pitchFamily="18" charset="0"/>
              </a:rPr>
              <a:t>фокусировки:</a:t>
            </a:r>
            <a:br>
              <a:rPr lang="ru-RU" sz="2700" b="1"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1. хорошая конкурентная сила </a:t>
            </a:r>
            <a:r>
              <a:rPr lang="ru-RU" sz="2700" dirty="0">
                <a:latin typeface="Times New Roman" pitchFamily="18" charset="0"/>
                <a:cs typeface="Times New Roman" pitchFamily="18" charset="0"/>
              </a:rPr>
              <a:t>относительно покупателей, так как они не могут получить такой же продукт в другом </a:t>
            </a:r>
            <a:r>
              <a:rPr lang="ru-RU" sz="2700" dirty="0" smtClean="0">
                <a:latin typeface="Times New Roman" pitchFamily="18" charset="0"/>
                <a:cs typeface="Times New Roman" pitchFamily="18" charset="0"/>
              </a:rPr>
              <a:t>месте</a:t>
            </a:r>
            <a:r>
              <a:rPr lang="ru-RU" sz="2700" dirty="0">
                <a:latin typeface="Times New Roman" pitchFamily="18" charset="0"/>
                <a:cs typeface="Times New Roman" pitchFamily="18" charset="0"/>
              </a:rPr>
              <a:t>;</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2. более </a:t>
            </a:r>
            <a:r>
              <a:rPr lang="ru-RU" sz="2700" dirty="0">
                <a:latin typeface="Times New Roman" pitchFamily="18" charset="0"/>
                <a:cs typeface="Times New Roman" pitchFamily="18" charset="0"/>
              </a:rPr>
              <a:t>тесная связь с потребителями и возможность более полного учета их </a:t>
            </a:r>
            <a:r>
              <a:rPr lang="ru-RU" sz="2700" dirty="0" smtClean="0">
                <a:latin typeface="Times New Roman" pitchFamily="18" charset="0"/>
                <a:cs typeface="Times New Roman" pitchFamily="18" charset="0"/>
              </a:rPr>
              <a:t>нужд;</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3. упрощается менеджмент </a:t>
            </a:r>
            <a:r>
              <a:rPr lang="ru-RU" sz="2700" dirty="0">
                <a:latin typeface="Times New Roman" pitchFamily="18" charset="0"/>
                <a:cs typeface="Times New Roman" pitchFamily="18" charset="0"/>
              </a:rPr>
              <a:t>по сравнению с компаниями, придерживающимися стратегии </a:t>
            </a:r>
            <a:r>
              <a:rPr lang="ru-RU" sz="2700" dirty="0" smtClean="0">
                <a:latin typeface="Times New Roman" pitchFamily="18" charset="0"/>
                <a:cs typeface="Times New Roman" pitchFamily="18" charset="0"/>
              </a:rPr>
              <a:t>дифференциации;</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4. гибкие </a:t>
            </a:r>
            <a:r>
              <a:rPr lang="ru-RU" sz="2700" dirty="0">
                <a:latin typeface="Times New Roman" pitchFamily="18" charset="0"/>
                <a:cs typeface="Times New Roman" pitchFamily="18" charset="0"/>
              </a:rPr>
              <a:t>производственные системы создают новые преимущества для фокусирующих компаний: небольшие партии можно производить по более низкой цене</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endParaRPr lang="ru-RU" dirty="0"/>
          </a:p>
        </p:txBody>
      </p:sp>
    </p:spTree>
    <p:extLst>
      <p:ext uri="{BB962C8B-B14F-4D97-AF65-F5344CB8AC3E}">
        <p14:creationId xmlns:p14="http://schemas.microsoft.com/office/powerpoint/2010/main" val="4037309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144000" cy="6624736"/>
          </a:xfrm>
        </p:spPr>
        <p:txBody>
          <a:bodyPr>
            <a:normAutofit fontScale="90000"/>
          </a:bodyPr>
          <a:lstStyle/>
          <a:p>
            <a:r>
              <a:rPr lang="ru-RU" sz="3100" b="1" dirty="0" smtClean="0">
                <a:latin typeface="Times New Roman" pitchFamily="18" charset="0"/>
                <a:cs typeface="Times New Roman" pitchFamily="18" charset="0"/>
              </a:rPr>
              <a:t/>
            </a:r>
            <a:br>
              <a:rPr lang="ru-RU" sz="3100" b="1" dirty="0" smtClean="0">
                <a:latin typeface="Times New Roman" pitchFamily="18" charset="0"/>
                <a:cs typeface="Times New Roman" pitchFamily="18" charset="0"/>
              </a:rPr>
            </a:br>
            <a:r>
              <a:rPr lang="ru-RU" sz="3100" b="1" dirty="0" smtClean="0">
                <a:latin typeface="Times New Roman" pitchFamily="18" charset="0"/>
                <a:cs typeface="Times New Roman" pitchFamily="18" charset="0"/>
              </a:rPr>
              <a:t>Недостатки:</a:t>
            </a: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1. закупает </a:t>
            </a:r>
            <a:r>
              <a:rPr lang="ru-RU" sz="3100" dirty="0">
                <a:latin typeface="Times New Roman" pitchFamily="18" charset="0"/>
                <a:cs typeface="Times New Roman" pitchFamily="18" charset="0"/>
              </a:rPr>
              <a:t>в сравнительно небольших </a:t>
            </a:r>
            <a:r>
              <a:rPr lang="ru-RU" sz="3100" dirty="0" smtClean="0">
                <a:latin typeface="Times New Roman" pitchFamily="18" charset="0"/>
                <a:cs typeface="Times New Roman" pitchFamily="18" charset="0"/>
              </a:rPr>
              <a:t>объемах;</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2. </a:t>
            </a:r>
            <a:r>
              <a:rPr lang="ru-RU" sz="3100" dirty="0">
                <a:latin typeface="Times New Roman" pitchFamily="18" charset="0"/>
                <a:cs typeface="Times New Roman" pitchFamily="18" charset="0"/>
              </a:rPr>
              <a:t>возможность экономии на масштабах производства </a:t>
            </a:r>
            <a:r>
              <a:rPr lang="ru-RU" sz="3100" dirty="0" smtClean="0">
                <a:latin typeface="Times New Roman" pitchFamily="18" charset="0"/>
                <a:cs typeface="Times New Roman" pitchFamily="18" charset="0"/>
              </a:rPr>
              <a:t>низкая;</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3. </a:t>
            </a:r>
            <a:r>
              <a:rPr lang="ru-RU" sz="3100" dirty="0">
                <a:latin typeface="Times New Roman" pitchFamily="18" charset="0"/>
                <a:cs typeface="Times New Roman" pitchFamily="18" charset="0"/>
              </a:rPr>
              <a:t>ниша, на которую работает компания, может внезапно исчезнуть из-за изменений в технологии или во вкусах потребителей</a:t>
            </a:r>
            <a:r>
              <a:rPr lang="ru-RU" sz="3100" dirty="0" smtClean="0">
                <a:latin typeface="Times New Roman" pitchFamily="18" charset="0"/>
                <a:cs typeface="Times New Roman" pitchFamily="18" charset="0"/>
              </a:rPr>
              <a:t>. </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smtClean="0">
                <a:latin typeface="Times New Roman" pitchFamily="18" charset="0"/>
                <a:cs typeface="Times New Roman" pitchFamily="18" charset="0"/>
              </a:rPr>
              <a:t>Компании </a:t>
            </a:r>
            <a:r>
              <a:rPr lang="ru-RU" sz="3100" dirty="0">
                <a:latin typeface="Times New Roman" pitchFamily="18" charset="0"/>
                <a:cs typeface="Times New Roman" pitchFamily="18" charset="0"/>
              </a:rPr>
              <a:t>- дифференциаторы будут создавать аналогичные продукты, а ценовой лидер привлекать покупателей низкой ценой, то компания с фокусной стратегией должна находиться в состоянии постоянной обороны своей ниши.</a:t>
            </a:r>
            <a:r>
              <a:rPr lang="ru-RU" dirty="0"/>
              <a:t/>
            </a:r>
            <a:br>
              <a:rPr lang="ru-RU" dirty="0"/>
            </a:br>
            <a:r>
              <a:rPr lang="ru-RU" dirty="0"/>
              <a:t/>
            </a:r>
            <a:br>
              <a:rPr lang="ru-RU" dirty="0"/>
            </a:br>
            <a:endParaRPr lang="ru-RU" dirty="0"/>
          </a:p>
        </p:txBody>
      </p:sp>
    </p:spTree>
    <p:extLst>
      <p:ext uri="{BB962C8B-B14F-4D97-AF65-F5344CB8AC3E}">
        <p14:creationId xmlns:p14="http://schemas.microsoft.com/office/powerpoint/2010/main" val="3013776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250706"/>
          </a:xfrm>
        </p:spPr>
        <p:txBody>
          <a:bodyPr>
            <a:normAutofit/>
          </a:bodyPr>
          <a:lstStyle/>
          <a:p>
            <a:r>
              <a:rPr lang="ru-RU" sz="2800" b="1" dirty="0">
                <a:latin typeface="Times New Roman" pitchFamily="18" charset="0"/>
                <a:cs typeface="Times New Roman" pitchFamily="18" charset="0"/>
              </a:rPr>
              <a:t>2. Выбор стратегии </a:t>
            </a:r>
            <a:r>
              <a:rPr lang="ru-RU" sz="2800" b="1" dirty="0" smtClean="0">
                <a:latin typeface="Times New Roman" pitchFamily="18" charset="0"/>
                <a:cs typeface="Times New Roman" pitchFamily="18" charset="0"/>
              </a:rPr>
              <a:t>инвестиций</a:t>
            </a:r>
            <a:br>
              <a:rPr lang="ru-RU" sz="2800" b="1" dirty="0" smtClean="0">
                <a:latin typeface="Times New Roman" pitchFamily="18" charset="0"/>
                <a:cs typeface="Times New Roman" pitchFamily="18" charset="0"/>
              </a:rPr>
            </a:br>
            <a:r>
              <a:rPr lang="ru-RU" sz="2800" b="1" dirty="0">
                <a:latin typeface="Times New Roman" pitchFamily="18" charset="0"/>
                <a:cs typeface="Times New Roman" pitchFamily="18" charset="0"/>
              </a:rPr>
              <a:t/>
            </a:r>
            <a:br>
              <a:rPr lang="ru-RU" sz="2800" b="1" dirty="0">
                <a:latin typeface="Times New Roman" pitchFamily="18" charset="0"/>
                <a:cs typeface="Times New Roman" pitchFamily="18" charset="0"/>
              </a:rPr>
            </a:br>
            <a:r>
              <a:rPr lang="ru-RU" sz="2400" dirty="0">
                <a:latin typeface="Times New Roman" pitchFamily="18" charset="0"/>
                <a:cs typeface="Times New Roman" pitchFamily="18" charset="0"/>
              </a:rPr>
              <a:t>Инвестиционная стратегия относится к сумме ресурсов, человеческих и финансовых, которые должны дать конкурентные преимущества.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Базовые </a:t>
            </a:r>
            <a:r>
              <a:rPr lang="ru-RU" sz="2400" dirty="0">
                <a:latin typeface="Times New Roman" pitchFamily="18" charset="0"/>
                <a:cs typeface="Times New Roman" pitchFamily="18" charset="0"/>
              </a:rPr>
              <a:t>стратегии обеспечивают конкурентные преимущества, однако их надо развивать и поддерживать.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Дифференциация </a:t>
            </a:r>
            <a:r>
              <a:rPr lang="ru-RU" sz="2400" dirty="0">
                <a:latin typeface="Times New Roman" pitchFamily="18" charset="0"/>
                <a:cs typeface="Times New Roman" pitchFamily="18" charset="0"/>
              </a:rPr>
              <a:t>с этой точки зрения наиболее сложна, так как компания вкладывает ресурсы во многие функции (НИОКР, маркетинг) для развития отличительных преимуществ.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Принимая </a:t>
            </a:r>
            <a:r>
              <a:rPr lang="ru-RU" sz="2400" dirty="0">
                <a:latin typeface="Times New Roman" pitchFamily="18" charset="0"/>
                <a:cs typeface="Times New Roman" pitchFamily="18" charset="0"/>
              </a:rPr>
              <a:t>решения по стратегии инвестиций, компании должны учитывать их отдачу при данной конкурентной стратегии.</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002150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856984" cy="6394722"/>
          </a:xfrm>
        </p:spPr>
        <p:txBody>
          <a:bodyPr>
            <a:normAutofit/>
          </a:bodyPr>
          <a:lstStyle/>
          <a:p>
            <a:r>
              <a:rPr lang="ru-RU" sz="2800" dirty="0">
                <a:latin typeface="Times New Roman" pitchFamily="18" charset="0"/>
                <a:cs typeface="Times New Roman" pitchFamily="18" charset="0"/>
              </a:rPr>
              <a:t>Два фактора являются критичными в выборе стратегии инвестиций</a:t>
            </a:r>
            <a:r>
              <a:rPr lang="ru-RU" sz="2800" dirty="0" smtClean="0">
                <a:latin typeface="Times New Roman" pitchFamily="18" charset="0"/>
                <a:cs typeface="Times New Roman" pitchFamily="18" charset="0"/>
              </a:rPr>
              <a:t>:</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конкурентная позиция компании в </a:t>
            </a:r>
            <a:r>
              <a:rPr lang="ru-RU" sz="2800" dirty="0" smtClean="0">
                <a:latin typeface="Times New Roman" pitchFamily="18" charset="0"/>
                <a:cs typeface="Times New Roman" pitchFamily="18" charset="0"/>
              </a:rPr>
              <a:t>отрасли. </a:t>
            </a:r>
            <a:r>
              <a:rPr lang="ru-RU" sz="2800" dirty="0">
                <a:latin typeface="Times New Roman" pitchFamily="18" charset="0"/>
                <a:cs typeface="Times New Roman" pitchFamily="18" charset="0"/>
              </a:rPr>
              <a:t>Конкурентное положение компании в отрасли определяется </a:t>
            </a:r>
            <a:r>
              <a:rPr lang="ru-RU" sz="2800" dirty="0" smtClean="0">
                <a:latin typeface="Times New Roman" pitchFamily="18" charset="0"/>
                <a:cs typeface="Times New Roman" pitchFamily="18" charset="0"/>
              </a:rPr>
              <a:t>долей </a:t>
            </a:r>
            <a:r>
              <a:rPr lang="ru-RU" sz="2800" dirty="0">
                <a:latin typeface="Times New Roman" pitchFamily="18" charset="0"/>
                <a:cs typeface="Times New Roman" pitchFamily="18" charset="0"/>
              </a:rPr>
              <a:t>рынка, контролируемой фирмой, и наличием у нее отличительных </a:t>
            </a:r>
            <a:r>
              <a:rPr lang="ru-RU" sz="2800" dirty="0" smtClean="0">
                <a:latin typeface="Times New Roman" pitchFamily="18" charset="0"/>
                <a:cs typeface="Times New Roman" pitchFamily="18" charset="0"/>
              </a:rPr>
              <a:t>преимуществ;</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стадия жизненного цикла </a:t>
            </a:r>
            <a:r>
              <a:rPr lang="ru-RU" sz="2800" dirty="0" smtClean="0">
                <a:latin typeface="Times New Roman" pitchFamily="18" charset="0"/>
                <a:cs typeface="Times New Roman" pitchFamily="18" charset="0"/>
              </a:rPr>
              <a:t>отрасли. </a:t>
            </a:r>
            <a:r>
              <a:rPr lang="ru-RU" sz="2800" dirty="0">
                <a:latin typeface="Times New Roman" pitchFamily="18" charset="0"/>
                <a:cs typeface="Times New Roman" pitchFamily="18" charset="0"/>
              </a:rPr>
              <a:t>Каждая стадия жизненного цикла отрасли предъявляет различные требования к инвестициям</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4292655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9036496" cy="778098"/>
          </a:xfrm>
        </p:spPr>
        <p:txBody>
          <a:bodyPr>
            <a:normAutofit fontScale="90000"/>
          </a:bodyPr>
          <a:lstStyle/>
          <a:p>
            <a:r>
              <a:rPr lang="ru-RU" sz="2700" dirty="0">
                <a:latin typeface="Times New Roman" pitchFamily="18" charset="0"/>
                <a:cs typeface="Times New Roman" pitchFamily="18" charset="0"/>
              </a:rPr>
              <a:t>Таблица </a:t>
            </a:r>
            <a:r>
              <a:rPr lang="ru-RU" sz="2700" dirty="0" smtClean="0">
                <a:latin typeface="Times New Roman" pitchFamily="18" charset="0"/>
                <a:cs typeface="Times New Roman" pitchFamily="18" charset="0"/>
              </a:rPr>
              <a:t>2 -  Выбор </a:t>
            </a:r>
            <a:r>
              <a:rPr lang="ru-RU" sz="2700" dirty="0">
                <a:latin typeface="Times New Roman" pitchFamily="18" charset="0"/>
                <a:cs typeface="Times New Roman" pitchFamily="18" charset="0"/>
              </a:rPr>
              <a:t>инвестиционной стратегии в одиночном бизнесе</a:t>
            </a:r>
            <a:r>
              <a:rPr lang="ru-RU" dirty="0"/>
              <a:t/>
            </a:r>
            <a:br>
              <a:rPr lang="ru-RU" dirty="0"/>
            </a:br>
            <a:endParaRPr lang="ru-RU" dirty="0"/>
          </a:p>
        </p:txBody>
      </p:sp>
      <p:graphicFrame>
        <p:nvGraphicFramePr>
          <p:cNvPr id="3" name="Объект 2"/>
          <p:cNvGraphicFramePr>
            <a:graphicFrameLocks noChangeAspect="1"/>
          </p:cNvGraphicFramePr>
          <p:nvPr>
            <p:extLst>
              <p:ext uri="{D42A27DB-BD31-4B8C-83A1-F6EECF244321}">
                <p14:modId xmlns:p14="http://schemas.microsoft.com/office/powerpoint/2010/main" val="1303064959"/>
              </p:ext>
            </p:extLst>
          </p:nvPr>
        </p:nvGraphicFramePr>
        <p:xfrm>
          <a:off x="107504" y="908720"/>
          <a:ext cx="8856984" cy="6408712"/>
        </p:xfrm>
        <a:graphic>
          <a:graphicData uri="http://schemas.openxmlformats.org/presentationml/2006/ole">
            <mc:AlternateContent xmlns:mc="http://schemas.openxmlformats.org/markup-compatibility/2006">
              <mc:Choice xmlns:v="urn:schemas-microsoft-com:vml" Requires="v">
                <p:oleObj spid="_x0000_s2062" name="Документ" r:id="rId3" imgW="5992290" imgH="2970410" progId="Word.Document.12">
                  <p:embed/>
                </p:oleObj>
              </mc:Choice>
              <mc:Fallback>
                <p:oleObj name="Документ" r:id="rId3" imgW="5992290" imgH="2970410" progId="Word.Document.12">
                  <p:embed/>
                  <p:pic>
                    <p:nvPicPr>
                      <p:cNvPr id="0" name=""/>
                      <p:cNvPicPr/>
                      <p:nvPr/>
                    </p:nvPicPr>
                    <p:blipFill>
                      <a:blip r:embed="rId4"/>
                      <a:stretch>
                        <a:fillRect/>
                      </a:stretch>
                    </p:blipFill>
                    <p:spPr>
                      <a:xfrm>
                        <a:off x="107504" y="908720"/>
                        <a:ext cx="8856984" cy="6408712"/>
                      </a:xfrm>
                      <a:prstGeom prst="rect">
                        <a:avLst/>
                      </a:prstGeom>
                    </p:spPr>
                  </p:pic>
                </p:oleObj>
              </mc:Fallback>
            </mc:AlternateContent>
          </a:graphicData>
        </a:graphic>
      </p:graphicFrame>
    </p:spTree>
    <p:extLst>
      <p:ext uri="{BB962C8B-B14F-4D97-AF65-F5344CB8AC3E}">
        <p14:creationId xmlns:p14="http://schemas.microsoft.com/office/powerpoint/2010/main" val="1557065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394722"/>
          </a:xfrm>
        </p:spPr>
        <p:txBody>
          <a:bodyPr>
            <a:normAutofit fontScale="90000"/>
          </a:bodyPr>
          <a:lstStyle/>
          <a:p>
            <a:r>
              <a:rPr lang="ru-RU" sz="4000" dirty="0">
                <a:latin typeface="Times New Roman" pitchFamily="18" charset="0"/>
                <a:cs typeface="Times New Roman" pitchFamily="18" charset="0"/>
              </a:rPr>
              <a:t>В стадии роста естественна стратегия роста компании с расширением рынка. Компании требуются значительные вложения для поддержания своего успеха. Одновременно компании стараются консолидировать существующие маркетинговые ниши и войти в новые. Следовательно, компании должны вкладывать ресурсы в маркетинг, кроме того, они должны окончательно выбрать свою базовую </a:t>
            </a:r>
            <a:r>
              <a:rPr lang="ru-RU" sz="4000" dirty="0" smtClean="0">
                <a:latin typeface="Times New Roman" pitchFamily="18" charset="0"/>
                <a:cs typeface="Times New Roman" pitchFamily="18" charset="0"/>
              </a:rPr>
              <a:t>стратегию.</a:t>
            </a:r>
            <a:r>
              <a:rPr lang="ru-RU" dirty="0"/>
              <a:t/>
            </a:r>
            <a:br>
              <a:rPr lang="ru-RU" dirty="0"/>
            </a:br>
            <a:endParaRPr lang="ru-RU" dirty="0"/>
          </a:p>
        </p:txBody>
      </p:sp>
    </p:spTree>
    <p:extLst>
      <p:ext uri="{BB962C8B-B14F-4D97-AF65-F5344CB8AC3E}">
        <p14:creationId xmlns:p14="http://schemas.microsoft.com/office/powerpoint/2010/main" val="2777261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a:bodyPr>
          <a:lstStyle/>
          <a:p>
            <a:r>
              <a:rPr lang="ru-RU" sz="3100" dirty="0">
                <a:latin typeface="Times New Roman" pitchFamily="18" charset="0"/>
                <a:cs typeface="Times New Roman" pitchFamily="18" charset="0"/>
              </a:rPr>
              <a:t>При замедлении роста конкуренция растет и компаниям с сильной конкурентной позицией нужны ресурсы на расширение рынка за счет доли слабых компаний. Характер инвестиций зависит от стратегии фирм. </a:t>
            </a: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smtClean="0">
                <a:latin typeface="Times New Roman" pitchFamily="18" charset="0"/>
                <a:cs typeface="Times New Roman" pitchFamily="18" charset="0"/>
              </a:rPr>
              <a:t>Например</a:t>
            </a:r>
            <a:r>
              <a:rPr lang="ru-RU" sz="3100" dirty="0">
                <a:latin typeface="Times New Roman" pitchFamily="18" charset="0"/>
                <a:cs typeface="Times New Roman" pitchFamily="18" charset="0"/>
              </a:rPr>
              <a:t>, для ценового лидера при угрозе ценовой войны важны вложения в управление стоимостью, а при дифференциации необходимо усилить продуктовый диапазон и сети распределения.</a:t>
            </a:r>
            <a:r>
              <a:rPr lang="ru-RU" dirty="0"/>
              <a:t/>
            </a:r>
            <a:br>
              <a:rPr lang="ru-RU" dirty="0"/>
            </a:br>
            <a:endParaRPr lang="ru-RU" dirty="0"/>
          </a:p>
        </p:txBody>
      </p:sp>
    </p:spTree>
    <p:extLst>
      <p:ext uri="{BB962C8B-B14F-4D97-AF65-F5344CB8AC3E}">
        <p14:creationId xmlns:p14="http://schemas.microsoft.com/office/powerpoint/2010/main" val="171769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928992" cy="6741368"/>
          </a:xfrm>
        </p:spPr>
        <p:txBody>
          <a:bodyPr>
            <a:normAutofit fontScale="90000"/>
          </a:bodyPr>
          <a:lstStyle/>
          <a:p>
            <a:r>
              <a:rPr lang="ru-RU" sz="3200" b="1" dirty="0">
                <a:latin typeface="Times New Roman" pitchFamily="18" charset="0"/>
                <a:cs typeface="Times New Roman" pitchFamily="18" charset="0"/>
              </a:rPr>
              <a:t>1. Основные стратегии одиночного бизнеса </a:t>
            </a:r>
            <a:r>
              <a:rPr lang="ru-RU" sz="3200" b="1" dirty="0" smtClean="0">
                <a:latin typeface="Times New Roman" pitchFamily="18" charset="0"/>
                <a:cs typeface="Times New Roman" pitchFamily="18" charset="0"/>
              </a:rPr>
              <a:t/>
            </a:r>
            <a:br>
              <a:rPr lang="ru-RU" sz="3200" b="1"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b="1" dirty="0" smtClean="0">
                <a:latin typeface="Times New Roman" pitchFamily="18" charset="0"/>
                <a:cs typeface="Times New Roman" pitchFamily="18" charset="0"/>
              </a:rPr>
              <a:t>Типы</a:t>
            </a:r>
            <a:r>
              <a:rPr lang="ru-RU" sz="3200" dirty="0" smtClean="0">
                <a:latin typeface="Times New Roman" pitchFamily="18" charset="0"/>
                <a:cs typeface="Times New Roman" pitchFamily="18" charset="0"/>
              </a:rPr>
              <a:t> </a:t>
            </a:r>
            <a:r>
              <a:rPr lang="ru-RU" sz="3200" b="1" dirty="0" smtClean="0">
                <a:latin typeface="Times New Roman" pitchFamily="18" charset="0"/>
                <a:cs typeface="Times New Roman" pitchFamily="18" charset="0"/>
              </a:rPr>
              <a:t>базовых конкурентных стратегий </a:t>
            </a:r>
            <a:r>
              <a:rPr lang="ru-RU" sz="3200" b="1" dirty="0">
                <a:latin typeface="Times New Roman" pitchFamily="18" charset="0"/>
                <a:cs typeface="Times New Roman" pitchFamily="18" charset="0"/>
              </a:rPr>
              <a:t>одиночного </a:t>
            </a:r>
            <a:r>
              <a:rPr lang="ru-RU" sz="3200" b="1" dirty="0" smtClean="0">
                <a:latin typeface="Times New Roman" pitchFamily="18" charset="0"/>
                <a:cs typeface="Times New Roman" pitchFamily="18" charset="0"/>
              </a:rPr>
              <a:t>бизнеса</a:t>
            </a:r>
            <a:r>
              <a:rPr lang="ru-RU" sz="3200" dirty="0" smtClean="0">
                <a:latin typeface="Times New Roman" pitchFamily="18" charset="0"/>
                <a:cs typeface="Times New Roman" pitchFamily="18" charset="0"/>
              </a:rPr>
              <a:t>:</a:t>
            </a:r>
            <a:br>
              <a:rPr lang="ru-RU" sz="3200"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a:latin typeface="Times New Roman" pitchFamily="18" charset="0"/>
                <a:cs typeface="Times New Roman" pitchFamily="18" charset="0"/>
              </a:rPr>
              <a:t>- ценовое лидерство</a:t>
            </a:r>
            <a:r>
              <a:rPr lang="ru-RU" sz="3200" dirty="0" smtClean="0">
                <a:latin typeface="Times New Roman" pitchFamily="18" charset="0"/>
                <a:cs typeface="Times New Roman" pitchFamily="18" charset="0"/>
              </a:rPr>
              <a:t>,</a:t>
            </a:r>
            <a:br>
              <a:rPr lang="ru-RU" sz="3200"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a:latin typeface="Times New Roman" pitchFamily="18" charset="0"/>
                <a:cs typeface="Times New Roman" pitchFamily="18" charset="0"/>
              </a:rPr>
              <a:t>- дифференциация</a:t>
            </a:r>
            <a:r>
              <a:rPr lang="ru-RU" sz="3200" dirty="0" smtClean="0">
                <a:latin typeface="Times New Roman" pitchFamily="18" charset="0"/>
                <a:cs typeface="Times New Roman" pitchFamily="18" charset="0"/>
              </a:rPr>
              <a:t>,</a:t>
            </a:r>
            <a:br>
              <a:rPr lang="ru-RU" sz="3200"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a:latin typeface="Times New Roman" pitchFamily="18" charset="0"/>
                <a:cs typeface="Times New Roman" pitchFamily="18" charset="0"/>
              </a:rPr>
              <a:t>- фокусирование</a:t>
            </a:r>
            <a:r>
              <a:rPr lang="ru-RU" sz="3200" dirty="0" smtClean="0">
                <a:latin typeface="Times New Roman" pitchFamily="18" charset="0"/>
                <a:cs typeface="Times New Roman" pitchFamily="18" charset="0"/>
              </a:rPr>
              <a:t>.</a:t>
            </a:r>
            <a:br>
              <a:rPr lang="ru-RU" sz="3200"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a:latin typeface="Times New Roman" pitchFamily="18" charset="0"/>
                <a:cs typeface="Times New Roman" pitchFamily="18" charset="0"/>
              </a:rPr>
              <a:t>Эти стратегии называются базовыми, так как все виды бизнеса или отрасли следуют им независимо от того, производят ли они, обслуживают или являются неприбыльными предприятиями. </a:t>
            </a:r>
          </a:p>
        </p:txBody>
      </p:sp>
    </p:spTree>
    <p:extLst>
      <p:ext uri="{BB962C8B-B14F-4D97-AF65-F5344CB8AC3E}">
        <p14:creationId xmlns:p14="http://schemas.microsoft.com/office/powerpoint/2010/main" val="2045175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928992" cy="6624736"/>
          </a:xfrm>
        </p:spPr>
        <p:txBody>
          <a:bodyPr>
            <a:normAutofit/>
          </a:bodyPr>
          <a:lstStyle/>
          <a:p>
            <a:r>
              <a:rPr lang="ru-RU" sz="2800" dirty="0">
                <a:latin typeface="Times New Roman" pitchFamily="18" charset="0"/>
                <a:cs typeface="Times New Roman" pitchFamily="18" charset="0"/>
              </a:rPr>
              <a:t>На стадии зрелости компании в условиях усиливающейся конкуренции стремятся защитить свои позиции. Поэтому инвестиции вкладываются в поддержку стратегии.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smtClean="0">
                <a:latin typeface="Times New Roman" pitchFamily="18" charset="0"/>
                <a:cs typeface="Times New Roman" pitchFamily="18" charset="0"/>
              </a:rPr>
              <a:t>На </a:t>
            </a:r>
            <a:r>
              <a:rPr lang="ru-RU" sz="2800" dirty="0">
                <a:latin typeface="Times New Roman" pitchFamily="18" charset="0"/>
                <a:cs typeface="Times New Roman" pitchFamily="18" charset="0"/>
              </a:rPr>
              <a:t>этой стадии компании желают возвратить свои прошлые инвестиции. Пока новые прибыли реинвестировались в дело, дивиденды были малы, а теперь компании могут избрать стратегию максимальных прибылей акционеров.</a:t>
            </a:r>
          </a:p>
        </p:txBody>
      </p:sp>
    </p:spTree>
    <p:extLst>
      <p:ext uri="{BB962C8B-B14F-4D97-AF65-F5344CB8AC3E}">
        <p14:creationId xmlns:p14="http://schemas.microsoft.com/office/powerpoint/2010/main" val="37720489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741368"/>
          </a:xfrm>
        </p:spPr>
        <p:txBody>
          <a:bodyPr>
            <a:normAutofit fontScale="90000"/>
          </a:bodyPr>
          <a:lstStyle/>
          <a:p>
            <a:r>
              <a:rPr lang="ru-RU" sz="2800" b="1" dirty="0">
                <a:latin typeface="Times New Roman" pitchFamily="18" charset="0"/>
                <a:cs typeface="Times New Roman" pitchFamily="18" charset="0"/>
              </a:rPr>
              <a:t>3. Практика конкурентной борьбы в </a:t>
            </a:r>
            <a:r>
              <a:rPr lang="ru-RU" sz="2800" b="1" dirty="0" smtClean="0">
                <a:latin typeface="Times New Roman" pitchFamily="18" charset="0"/>
                <a:cs typeface="Times New Roman" pitchFamily="18" charset="0"/>
              </a:rPr>
              <a:t>отрасли</a:t>
            </a:r>
            <a:br>
              <a:rPr lang="ru-RU" sz="2800" b="1" dirty="0" smtClean="0">
                <a:latin typeface="Times New Roman" pitchFamily="18" charset="0"/>
                <a:cs typeface="Times New Roman" pitchFamily="18" charset="0"/>
              </a:rPr>
            </a:br>
            <a:r>
              <a:rPr lang="ru-RU" sz="2800" dirty="0">
                <a:latin typeface="Times New Roman" pitchFamily="18" charset="0"/>
                <a:cs typeface="Times New Roman" pitchFamily="18" charset="0"/>
              </a:rPr>
              <a:t>В конкурентной борьбе можно придерживаться наступательной и защитной стратегий. </a:t>
            </a:r>
            <a:r>
              <a:rPr lang="ru-RU" sz="2800" dirty="0" smtClean="0">
                <a:latin typeface="Times New Roman" pitchFamily="18" charset="0"/>
                <a:cs typeface="Times New Roman" pitchFamily="18" charset="0"/>
              </a:rPr>
              <a:t>Чтобы </a:t>
            </a:r>
            <a:r>
              <a:rPr lang="ru-RU" sz="2800" dirty="0">
                <a:latin typeface="Times New Roman" pitchFamily="18" charset="0"/>
                <a:cs typeface="Times New Roman" pitchFamily="18" charset="0"/>
              </a:rPr>
              <a:t>отстоять свои преимущества фирма может применить один из шести основных способов наступления</a:t>
            </a:r>
            <a:r>
              <a:rPr lang="ru-RU" sz="2800" dirty="0" smtClean="0">
                <a:latin typeface="Times New Roman" pitchFamily="18" charset="0"/>
                <a:cs typeface="Times New Roman" pitchFamily="18" charset="0"/>
              </a:rPr>
              <a:t>:</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атака сильных сторон </a:t>
            </a:r>
            <a:r>
              <a:rPr lang="ru-RU" sz="2800" dirty="0" smtClean="0">
                <a:latin typeface="Times New Roman" pitchFamily="18" charset="0"/>
                <a:cs typeface="Times New Roman" pitchFamily="18" charset="0"/>
              </a:rPr>
              <a:t>конкурента</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атака его слабых </a:t>
            </a:r>
            <a:r>
              <a:rPr lang="ru-RU" sz="2800" dirty="0" smtClean="0">
                <a:latin typeface="Times New Roman" pitchFamily="18" charset="0"/>
                <a:cs typeface="Times New Roman" pitchFamily="18" charset="0"/>
              </a:rPr>
              <a:t>сторон</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общее </a:t>
            </a:r>
            <a:r>
              <a:rPr lang="ru-RU" sz="2800" dirty="0" smtClean="0">
                <a:latin typeface="Times New Roman" pitchFamily="18" charset="0"/>
                <a:cs typeface="Times New Roman" pitchFamily="18" charset="0"/>
              </a:rPr>
              <a:t>наступление</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наступление в одном </a:t>
            </a:r>
            <a:r>
              <a:rPr lang="ru-RU" sz="2800" dirty="0" smtClean="0">
                <a:latin typeface="Times New Roman" pitchFamily="18" charset="0"/>
                <a:cs typeface="Times New Roman" pitchFamily="18" charset="0"/>
              </a:rPr>
              <a:t>направлении</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партизанские </a:t>
            </a:r>
            <a:r>
              <a:rPr lang="ru-RU" sz="2800" dirty="0" smtClean="0">
                <a:latin typeface="Times New Roman" pitchFamily="18" charset="0"/>
                <a:cs typeface="Times New Roman" pitchFamily="18" charset="0"/>
              </a:rPr>
              <a:t>действия</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упреждающие удары.</a:t>
            </a:r>
            <a:br>
              <a:rPr lang="ru-RU" sz="2800" dirty="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501541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036496" cy="6624736"/>
          </a:xfrm>
        </p:spPr>
        <p:txBody>
          <a:bodyPr>
            <a:normAutofit fontScale="90000"/>
          </a:bodyPr>
          <a:lstStyle/>
          <a:p>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smtClean="0">
                <a:latin typeface="Times New Roman" pitchFamily="18" charset="0"/>
                <a:cs typeface="Times New Roman" pitchFamily="18" charset="0"/>
              </a:rPr>
              <a:t>При </a:t>
            </a:r>
            <a:r>
              <a:rPr lang="ru-RU" sz="3100" dirty="0">
                <a:latin typeface="Times New Roman" pitchFamily="18" charset="0"/>
                <a:cs typeface="Times New Roman" pitchFamily="18" charset="0"/>
              </a:rPr>
              <a:t>атаке слабых сторон конкурента нападающий </a:t>
            </a:r>
            <a:r>
              <a:rPr lang="ru-RU" sz="3100" dirty="0" err="1">
                <a:latin typeface="Times New Roman" pitchFamily="18" charset="0"/>
                <a:cs typeface="Times New Roman" pitchFamily="18" charset="0"/>
              </a:rPr>
              <a:t>перенацеливает</a:t>
            </a:r>
            <a:r>
              <a:rPr lang="ru-RU" sz="3100" dirty="0">
                <a:latin typeface="Times New Roman" pitchFamily="18" charset="0"/>
                <a:cs typeface="Times New Roman" pitchFamily="18" charset="0"/>
              </a:rPr>
              <a:t> свои сильные стороны и ресурсы непосредственно на слабости соперника.</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Ими могут быть</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географические регионы, где соперник контролирует малую часть рынка</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сегменты покупателей, которыми соперник пренебрегает и/или которые меньше обслуживаются</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ситуации, когда соперник отстает в качестве и использовании продукта и имеется потенциал переключения наиболее чувствительных потребителей к товарам лучшего качества</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dirty="0"/>
              <a:t/>
            </a:r>
            <a:br>
              <a:rPr lang="ru-RU" dirty="0"/>
            </a:br>
            <a:endParaRPr lang="ru-RU" dirty="0"/>
          </a:p>
        </p:txBody>
      </p:sp>
    </p:spTree>
    <p:extLst>
      <p:ext uri="{BB962C8B-B14F-4D97-AF65-F5344CB8AC3E}">
        <p14:creationId xmlns:p14="http://schemas.microsoft.com/office/powerpoint/2010/main" val="1723415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394722"/>
          </a:xfrm>
        </p:spPr>
        <p:txBody>
          <a:bodyPr>
            <a:noAutofit/>
          </a:bodyPr>
          <a:lstStyle/>
          <a:p>
            <a:r>
              <a:rPr lang="ru-RU" sz="3000" dirty="0">
                <a:latin typeface="Times New Roman" pitchFamily="18" charset="0"/>
                <a:cs typeface="Times New Roman" pitchFamily="18" charset="0"/>
              </a:rPr>
              <a:t>- ситуации, когда соперники не могут обеспечить адекватного обслуживания и относительно легко обеспечить более высокий уровень сервиса потребителей; </a:t>
            </a:r>
            <a:r>
              <a:rPr lang="ru-RU" sz="3000" dirty="0" smtClean="0">
                <a:latin typeface="Times New Roman" pitchFamily="18" charset="0"/>
                <a:cs typeface="Times New Roman" pitchFamily="18" charset="0"/>
              </a:rPr>
              <a:t/>
            </a:r>
            <a:br>
              <a:rPr lang="ru-RU" sz="3000" dirty="0" smtClean="0">
                <a:latin typeface="Times New Roman" pitchFamily="18" charset="0"/>
                <a:cs typeface="Times New Roman" pitchFamily="18" charset="0"/>
              </a:rPr>
            </a:br>
            <a:r>
              <a:rPr lang="ru-RU" sz="3000" dirty="0">
                <a:latin typeface="Times New Roman" pitchFamily="18" charset="0"/>
                <a:cs typeface="Times New Roman" pitchFamily="18" charset="0"/>
              </a:rPr>
              <a:t/>
            </a:r>
            <a:br>
              <a:rPr lang="ru-RU" sz="3000" dirty="0">
                <a:latin typeface="Times New Roman" pitchFamily="18" charset="0"/>
                <a:cs typeface="Times New Roman" pitchFamily="18" charset="0"/>
              </a:rPr>
            </a:br>
            <a:r>
              <a:rPr lang="ru-RU" sz="3000" dirty="0" smtClean="0">
                <a:latin typeface="Times New Roman" pitchFamily="18" charset="0"/>
                <a:cs typeface="Times New Roman" pitchFamily="18" charset="0"/>
              </a:rPr>
              <a:t>- </a:t>
            </a:r>
            <a:r>
              <a:rPr lang="ru-RU" sz="3000" dirty="0">
                <a:latin typeface="Times New Roman" pitchFamily="18" charset="0"/>
                <a:cs typeface="Times New Roman" pitchFamily="18" charset="0"/>
              </a:rPr>
              <a:t>места, где понижен уровень продвижения и неоднозначно четко обозначено рыночное присутствие конкурентов</a:t>
            </a:r>
            <a:r>
              <a:rPr lang="ru-RU" sz="3000" dirty="0" smtClean="0">
                <a:latin typeface="Times New Roman" pitchFamily="18" charset="0"/>
                <a:cs typeface="Times New Roman" pitchFamily="18" charset="0"/>
              </a:rPr>
              <a:t>;</a:t>
            </a:r>
            <a:br>
              <a:rPr lang="ru-RU" sz="3000" dirty="0" smtClean="0">
                <a:latin typeface="Times New Roman" pitchFamily="18" charset="0"/>
                <a:cs typeface="Times New Roman" pitchFamily="18" charset="0"/>
              </a:rPr>
            </a:br>
            <a:r>
              <a:rPr lang="ru-RU" sz="3000" dirty="0">
                <a:latin typeface="Times New Roman" pitchFamily="18" charset="0"/>
                <a:cs typeface="Times New Roman" pitchFamily="18" charset="0"/>
              </a:rPr>
              <a:t/>
            </a:r>
            <a:br>
              <a:rPr lang="ru-RU" sz="3000" dirty="0">
                <a:latin typeface="Times New Roman" pitchFamily="18" charset="0"/>
                <a:cs typeface="Times New Roman" pitchFamily="18" charset="0"/>
              </a:rPr>
            </a:br>
            <a:r>
              <a:rPr lang="ru-RU" sz="3000" dirty="0">
                <a:latin typeface="Times New Roman" pitchFamily="18" charset="0"/>
                <a:cs typeface="Times New Roman" pitchFamily="18" charset="0"/>
              </a:rPr>
              <a:t>- провалы в продуктовых линиях рыночных лидеров, что дает возможность развить их в новые большие сегменты рынка</a:t>
            </a:r>
            <a:r>
              <a:rPr lang="ru-RU" sz="3000" dirty="0" smtClean="0">
                <a:latin typeface="Times New Roman" pitchFamily="18" charset="0"/>
                <a:cs typeface="Times New Roman" pitchFamily="18" charset="0"/>
              </a:rPr>
              <a:t>;</a:t>
            </a:r>
            <a:br>
              <a:rPr lang="ru-RU" sz="3000" dirty="0" smtClean="0">
                <a:latin typeface="Times New Roman" pitchFamily="18" charset="0"/>
                <a:cs typeface="Times New Roman" pitchFamily="18" charset="0"/>
              </a:rPr>
            </a:br>
            <a:r>
              <a:rPr lang="ru-RU" sz="3000" dirty="0">
                <a:latin typeface="Times New Roman" pitchFamily="18" charset="0"/>
                <a:cs typeface="Times New Roman" pitchFamily="18" charset="0"/>
              </a:rPr>
              <a:t/>
            </a:r>
            <a:br>
              <a:rPr lang="ru-RU" sz="3000" dirty="0">
                <a:latin typeface="Times New Roman" pitchFamily="18" charset="0"/>
                <a:cs typeface="Times New Roman" pitchFamily="18" charset="0"/>
              </a:rPr>
            </a:br>
            <a:r>
              <a:rPr lang="ru-RU" sz="3000" dirty="0">
                <a:latin typeface="Times New Roman" pitchFamily="18" charset="0"/>
                <a:cs typeface="Times New Roman" pitchFamily="18" charset="0"/>
              </a:rPr>
              <a:t>- ситуации, где рыночные лидеры упускают некоторые нужды покупателей.</a:t>
            </a:r>
            <a:endParaRPr lang="ru-RU" sz="3000" dirty="0"/>
          </a:p>
        </p:txBody>
      </p:sp>
    </p:spTree>
    <p:extLst>
      <p:ext uri="{BB962C8B-B14F-4D97-AF65-F5344CB8AC3E}">
        <p14:creationId xmlns:p14="http://schemas.microsoft.com/office/powerpoint/2010/main" val="21004971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466730"/>
          </a:xfrm>
        </p:spPr>
        <p:txBody>
          <a:bodyPr>
            <a:normAutofit fontScale="90000"/>
          </a:bodyPr>
          <a:lstStyle/>
          <a:p>
            <a:r>
              <a:rPr lang="ru-RU" sz="3100" dirty="0">
                <a:latin typeface="Times New Roman" pitchFamily="18" charset="0"/>
                <a:cs typeface="Times New Roman" pitchFamily="18" charset="0"/>
              </a:rPr>
              <a:t>Партизанские действия характерны для малых предпринимателей с небольшими ресурсами. Они используют принцип "бей-беги", атакуя в тех местах и в такое время, когда создаются лучшие возможности, чем у конкурентов большого масштаба. Это могут быть</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фокусировка атаки на узком, четко определенном сегменте, слабо защищенном конкурентом</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атака фронта, где противник распылил свои ресурсы</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малые рассеянные наскоки на лидера с использованиям отдельных дисбалансов цен, недостаточной активности продвижения конкурентов, антитрестовского законодательства, патентных упущений и т.д.</a:t>
            </a:r>
            <a:r>
              <a:rPr lang="ru-RU" dirty="0"/>
              <a:t/>
            </a:r>
            <a:br>
              <a:rPr lang="ru-RU" dirty="0"/>
            </a:br>
            <a:endParaRPr lang="ru-RU" dirty="0"/>
          </a:p>
        </p:txBody>
      </p:sp>
    </p:spTree>
    <p:extLst>
      <p:ext uri="{BB962C8B-B14F-4D97-AF65-F5344CB8AC3E}">
        <p14:creationId xmlns:p14="http://schemas.microsoft.com/office/powerpoint/2010/main" val="1350688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036496" cy="6669360"/>
          </a:xfrm>
        </p:spPr>
        <p:txBody>
          <a:bodyPr>
            <a:normAutofit fontScale="90000"/>
          </a:bodyPr>
          <a:lstStyle/>
          <a:p>
            <a:r>
              <a:rPr lang="ru-RU" sz="2700" dirty="0">
                <a:latin typeface="Times New Roman" pitchFamily="18" charset="0"/>
                <a:cs typeface="Times New Roman" pitchFamily="18" charset="0"/>
              </a:rPr>
              <a:t>Упреждающие удары включают превентивную атаку для сохранения позиций преимущества, которую противник не сможет </a:t>
            </a:r>
            <a:r>
              <a:rPr lang="ru-RU" sz="2700" dirty="0" smtClean="0">
                <a:latin typeface="Times New Roman" pitchFamily="18" charset="0"/>
                <a:cs typeface="Times New Roman" pitchFamily="18" charset="0"/>
              </a:rPr>
              <a:t>продублировать. Ими </a:t>
            </a:r>
            <a:r>
              <a:rPr lang="ru-RU" sz="2700" dirty="0">
                <a:latin typeface="Times New Roman" pitchFamily="18" charset="0"/>
                <a:cs typeface="Times New Roman" pitchFamily="18" charset="0"/>
              </a:rPr>
              <a:t>могут быть</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расширение продуктовых возможностей на рынке с целью предотвратить такую же попытку </a:t>
            </a:r>
            <a:r>
              <a:rPr lang="ru-RU" sz="2700" dirty="0" smtClean="0">
                <a:latin typeface="Times New Roman" pitchFamily="18" charset="0"/>
                <a:cs typeface="Times New Roman" pitchFamily="18" charset="0"/>
              </a:rPr>
              <a:t>конкурента</a:t>
            </a:r>
            <a:r>
              <a:rPr lang="ru-RU" sz="2700" dirty="0">
                <a:latin typeface="Times New Roman" pitchFamily="18" charset="0"/>
                <a:cs typeface="Times New Roman" pitchFamily="18" charset="0"/>
              </a:rPr>
              <a:t>;</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использование лучшего сырья и/или более надежных поставщиков вместо долговременных контрактов или задней </a:t>
            </a:r>
            <a:r>
              <a:rPr lang="ru-RU" sz="2700" dirty="0" smtClean="0">
                <a:latin typeface="Times New Roman" pitchFamily="18" charset="0"/>
                <a:cs typeface="Times New Roman" pitchFamily="18" charset="0"/>
              </a:rPr>
              <a:t>интеграции</a:t>
            </a:r>
            <a:r>
              <a:rPr lang="ru-RU" sz="2700" dirty="0">
                <a:latin typeface="Times New Roman" pitchFamily="18" charset="0"/>
                <a:cs typeface="Times New Roman" pitchFamily="18" charset="0"/>
              </a:rPr>
              <a:t>;</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защита лучших географических </a:t>
            </a:r>
            <a:r>
              <a:rPr lang="ru-RU" sz="2700" dirty="0" smtClean="0">
                <a:latin typeface="Times New Roman" pitchFamily="18" charset="0"/>
                <a:cs typeface="Times New Roman" pitchFamily="18" charset="0"/>
              </a:rPr>
              <a:t>позиций</a:t>
            </a:r>
            <a:r>
              <a:rPr lang="ru-RU" sz="2700" dirty="0">
                <a:latin typeface="Times New Roman" pitchFamily="18" charset="0"/>
                <a:cs typeface="Times New Roman" pitchFamily="18" charset="0"/>
              </a:rPr>
              <a:t>;</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обслуживание престижных </a:t>
            </a:r>
            <a:r>
              <a:rPr lang="ru-RU" sz="2700" dirty="0" smtClean="0">
                <a:latin typeface="Times New Roman" pitchFamily="18" charset="0"/>
                <a:cs typeface="Times New Roman" pitchFamily="18" charset="0"/>
              </a:rPr>
              <a:t>потребителей</a:t>
            </a:r>
            <a:r>
              <a:rPr lang="ru-RU" sz="2700" dirty="0">
                <a:latin typeface="Times New Roman" pitchFamily="18" charset="0"/>
                <a:cs typeface="Times New Roman" pitchFamily="18" charset="0"/>
              </a:rPr>
              <a:t>;</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завоевание психологического имиджа и позиции у </a:t>
            </a:r>
            <a:r>
              <a:rPr lang="ru-RU" sz="2700" dirty="0" smtClean="0">
                <a:latin typeface="Times New Roman" pitchFamily="18" charset="0"/>
                <a:cs typeface="Times New Roman" pitchFamily="18" charset="0"/>
              </a:rPr>
              <a:t>потребителей</a:t>
            </a:r>
            <a:r>
              <a:rPr lang="ru-RU" sz="2700" dirty="0">
                <a:latin typeface="Times New Roman" pitchFamily="18" charset="0"/>
                <a:cs typeface="Times New Roman" pitchFamily="18" charset="0"/>
              </a:rPr>
              <a:t>;</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обеспечение наилучших каналов распространения в этой области.</a:t>
            </a:r>
            <a:r>
              <a:rPr lang="ru-RU" dirty="0"/>
              <a:t/>
            </a:r>
            <a:br>
              <a:rPr lang="ru-RU" dirty="0"/>
            </a:br>
            <a:endParaRPr lang="ru-RU" dirty="0"/>
          </a:p>
        </p:txBody>
      </p:sp>
    </p:spTree>
    <p:extLst>
      <p:ext uri="{BB962C8B-B14F-4D97-AF65-F5344CB8AC3E}">
        <p14:creationId xmlns:p14="http://schemas.microsoft.com/office/powerpoint/2010/main" val="13107304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583362"/>
          </a:xfrm>
        </p:spPr>
        <p:txBody>
          <a:bodyPr>
            <a:normAutofit fontScale="90000"/>
          </a:bodyPr>
          <a:lstStyle/>
          <a:p>
            <a:pPr>
              <a:lnSpc>
                <a:spcPct val="95000"/>
              </a:lnSpc>
            </a:pP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На </a:t>
            </a:r>
            <a:r>
              <a:rPr lang="ru-RU" sz="3100" dirty="0">
                <a:latin typeface="Times New Roman" pitchFamily="18" charset="0"/>
                <a:cs typeface="Times New Roman" pitchFamily="18" charset="0"/>
              </a:rPr>
              <a:t>рынке </a:t>
            </a:r>
            <a:r>
              <a:rPr lang="ru-RU" sz="3100" dirty="0" smtClean="0">
                <a:latin typeface="Times New Roman" pitchFamily="18" charset="0"/>
                <a:cs typeface="Times New Roman" pitchFamily="18" charset="0"/>
              </a:rPr>
              <a:t>фирма может </a:t>
            </a:r>
            <a:r>
              <a:rPr lang="ru-RU" sz="3100" dirty="0">
                <a:latin typeface="Times New Roman" pitchFamily="18" charset="0"/>
                <a:cs typeface="Times New Roman" pitchFamily="18" charset="0"/>
              </a:rPr>
              <a:t>стать </a:t>
            </a:r>
            <a:r>
              <a:rPr lang="ru-RU" sz="3100" dirty="0" smtClean="0">
                <a:latin typeface="Times New Roman" pitchFamily="18" charset="0"/>
                <a:cs typeface="Times New Roman" pitchFamily="18" charset="0"/>
              </a:rPr>
              <a:t>объектом </a:t>
            </a:r>
            <a:r>
              <a:rPr lang="ru-RU" sz="3100" dirty="0">
                <a:latin typeface="Times New Roman" pitchFamily="18" charset="0"/>
                <a:cs typeface="Times New Roman" pitchFamily="18" charset="0"/>
              </a:rPr>
              <a:t>атаки со стороны </a:t>
            </a:r>
            <a:r>
              <a:rPr lang="ru-RU" sz="3100" dirty="0" smtClean="0">
                <a:latin typeface="Times New Roman" pitchFamily="18" charset="0"/>
                <a:cs typeface="Times New Roman" pitchFamily="18" charset="0"/>
              </a:rPr>
              <a:t>конкурентов. </a:t>
            </a:r>
            <a:r>
              <a:rPr lang="ru-RU" sz="3100" dirty="0">
                <a:latin typeface="Times New Roman" pitchFamily="18" charset="0"/>
                <a:cs typeface="Times New Roman" pitchFamily="18" charset="0"/>
              </a:rPr>
              <a:t>Целью защитной стратегии является уменьшение такого риска. Имеется несколько путей </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попытки блокировать действия атакующих (заполнение брешей в продуктовых линиях, улучшение моделей продуктов, поддержание низких цен, хорошие отношения с торговлей и т.д</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a:t>
            </a:r>
            <a:r>
              <a:rPr lang="ru-RU" sz="3100" dirty="0" err="1">
                <a:latin typeface="Times New Roman" pitchFamily="18" charset="0"/>
                <a:cs typeface="Times New Roman" pitchFamily="18" charset="0"/>
              </a:rPr>
              <a:t>сигнализирование</a:t>
            </a:r>
            <a:r>
              <a:rPr lang="ru-RU" sz="3100" dirty="0">
                <a:latin typeface="Times New Roman" pitchFamily="18" charset="0"/>
                <a:cs typeface="Times New Roman" pitchFamily="18" charset="0"/>
              </a:rPr>
              <a:t> о реальных угрозах (публичные обращения к фирмам, действующим на рынке, планы создания адекватных производственных возможностей, утечка информации о новых разработках, изменениях в технологии, введении новых товаров и т.д</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попытки понизить прибыльность бизнеса атакующих путем создания торговых барьеров.</a:t>
            </a:r>
            <a:r>
              <a:rPr lang="ru-RU" dirty="0"/>
              <a:t/>
            </a:r>
            <a:br>
              <a:rPr lang="ru-RU" dirty="0"/>
            </a:br>
            <a:endParaRPr lang="ru-RU" dirty="0"/>
          </a:p>
        </p:txBody>
      </p:sp>
    </p:spTree>
    <p:extLst>
      <p:ext uri="{BB962C8B-B14F-4D97-AF65-F5344CB8AC3E}">
        <p14:creationId xmlns:p14="http://schemas.microsoft.com/office/powerpoint/2010/main" val="31160580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9036496" cy="6741368"/>
          </a:xfrm>
        </p:spPr>
        <p:txBody>
          <a:bodyPr>
            <a:normAutofit fontScale="90000"/>
          </a:bodyPr>
          <a:lstStyle/>
          <a:p>
            <a:r>
              <a:rPr lang="ru-RU" sz="3100" b="1" dirty="0">
                <a:latin typeface="Times New Roman" pitchFamily="18" charset="0"/>
                <a:cs typeface="Times New Roman" pitchFamily="18" charset="0"/>
              </a:rPr>
              <a:t>4. Обычные стратегические </a:t>
            </a:r>
            <a:r>
              <a:rPr lang="ru-RU" sz="3100" b="1" dirty="0" smtClean="0">
                <a:latin typeface="Times New Roman" pitchFamily="18" charset="0"/>
                <a:cs typeface="Times New Roman" pitchFamily="18" charset="0"/>
              </a:rPr>
              <a:t>ошибки</a:t>
            </a:r>
            <a:br>
              <a:rPr lang="ru-RU" sz="3100" b="1" dirty="0" smtClean="0">
                <a:latin typeface="Times New Roman" pitchFamily="18" charset="0"/>
                <a:cs typeface="Times New Roman" pitchFamily="18" charset="0"/>
              </a:rPr>
            </a:br>
            <a:r>
              <a:rPr lang="ru-RU" sz="3100" b="1" dirty="0" smtClean="0">
                <a:latin typeface="Times New Roman" pitchFamily="18" charset="0"/>
                <a:cs typeface="Times New Roman" pitchFamily="18" charset="0"/>
              </a:rPr>
              <a:t/>
            </a:r>
            <a:br>
              <a:rPr lang="ru-RU" sz="3100" b="1" dirty="0" smtClean="0">
                <a:latin typeface="Times New Roman" pitchFamily="18" charset="0"/>
                <a:cs typeface="Times New Roman" pitchFamily="18" charset="0"/>
              </a:rPr>
            </a:br>
            <a:r>
              <a:rPr lang="ru-RU" sz="2700" dirty="0">
                <a:latin typeface="Times New Roman" pitchFamily="18" charset="0"/>
                <a:cs typeface="Times New Roman" pitchFamily="18" charset="0"/>
              </a:rPr>
              <a:t>1. Имитацию действий лидеров или сильных конкурентов, когда на рынке уже нет места для подобных продуктов и таких конкурентов</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2. Экономию на маркетинге и продвижении в попытках решить все проблемы на основе качества и эксплуатации достоинств товара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3. Занятие многих слабых позиций на рынке вместо одной сильной</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4. Использование кредита для финансирования снижающих издержки инвестиций в новое оборудование, а затем попадание в ловушку высоких постоянных издержек из-за небольших денежных потоков для возврата кредита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5. Приложение усилий в области НИОКР к слабым в рыночном отношении продуктам </a:t>
            </a:r>
            <a:r>
              <a:rPr lang="ru-RU" sz="2700" dirty="0" smtClean="0">
                <a:latin typeface="Times New Roman" pitchFamily="18" charset="0"/>
                <a:cs typeface="Times New Roman" pitchFamily="18" charset="0"/>
              </a:rPr>
              <a:t>вместо </a:t>
            </a:r>
            <a:r>
              <a:rPr lang="ru-RU" sz="2700" dirty="0">
                <a:latin typeface="Times New Roman" pitchFamily="18" charset="0"/>
                <a:cs typeface="Times New Roman" pitchFamily="18" charset="0"/>
              </a:rPr>
              <a:t>сильных.</a:t>
            </a:r>
            <a:r>
              <a:rPr lang="ru-RU" sz="2700" dirty="0" smtClean="0">
                <a:latin typeface="Times New Roman" pitchFamily="18" charset="0"/>
                <a:cs typeface="Times New Roman" pitchFamily="18" charset="0"/>
              </a:rPr>
              <a:t> </a:t>
            </a:r>
            <a:r>
              <a:rPr lang="ru-RU" dirty="0"/>
              <a:t/>
            </a:r>
            <a:br>
              <a:rPr lang="ru-RU" dirty="0"/>
            </a:br>
            <a:endParaRPr lang="ru-RU" dirty="0"/>
          </a:p>
        </p:txBody>
      </p:sp>
    </p:spTree>
    <p:extLst>
      <p:ext uri="{BB962C8B-B14F-4D97-AF65-F5344CB8AC3E}">
        <p14:creationId xmlns:p14="http://schemas.microsoft.com/office/powerpoint/2010/main" val="27627048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144000" cy="6624736"/>
          </a:xfrm>
        </p:spPr>
        <p:txBody>
          <a:bodyPr>
            <a:noAutofit/>
          </a:bodyPr>
          <a:lstStyle/>
          <a:p>
            <a:pPr>
              <a:lnSpc>
                <a:spcPct val="90000"/>
              </a:lnSpc>
            </a:pPr>
            <a:r>
              <a:rPr lang="ru-RU" sz="2600" smtClean="0">
                <a:latin typeface="Times New Roman" pitchFamily="18" charset="0"/>
                <a:cs typeface="Times New Roman" pitchFamily="18" charset="0"/>
              </a:rPr>
              <a:t/>
            </a:r>
            <a:br>
              <a:rPr lang="ru-RU" sz="2600" smtClean="0">
                <a:latin typeface="Times New Roman" pitchFamily="18" charset="0"/>
                <a:cs typeface="Times New Roman" pitchFamily="18" charset="0"/>
              </a:rPr>
            </a:br>
            <a:r>
              <a:rPr lang="ru-RU" sz="2600" smtClean="0">
                <a:latin typeface="Times New Roman" pitchFamily="18" charset="0"/>
                <a:cs typeface="Times New Roman" pitchFamily="18" charset="0"/>
              </a:rPr>
              <a:t>6</a:t>
            </a:r>
            <a:r>
              <a:rPr lang="ru-RU" sz="2600" dirty="0">
                <a:latin typeface="Times New Roman" pitchFamily="18" charset="0"/>
                <a:cs typeface="Times New Roman" pitchFamily="18" charset="0"/>
              </a:rPr>
              <a:t>. Атака рыночных лидеров без наличия существенных конкурентных преимуществ или адекватной финансовой мощи</a:t>
            </a:r>
            <a:r>
              <a:rPr lang="ru-RU" sz="2600" dirty="0" smtClean="0">
                <a:latin typeface="Times New Roman" pitchFamily="18" charset="0"/>
                <a:cs typeface="Times New Roman" pitchFamily="18" charset="0"/>
              </a:rPr>
              <a:t>.</a:t>
            </a:r>
            <a:br>
              <a:rPr lang="ru-RU" sz="2600" dirty="0" smtClean="0">
                <a:latin typeface="Times New Roman" pitchFamily="18" charset="0"/>
                <a:cs typeface="Times New Roman" pitchFamily="18" charset="0"/>
              </a:rPr>
            </a:br>
            <a:r>
              <a:rPr lang="ru-RU" sz="2600" dirty="0">
                <a:latin typeface="Times New Roman" pitchFamily="18" charset="0"/>
                <a:cs typeface="Times New Roman" pitchFamily="18" charset="0"/>
              </a:rPr>
              <a:t/>
            </a:r>
            <a:br>
              <a:rPr lang="ru-RU" sz="2600" dirty="0">
                <a:latin typeface="Times New Roman" pitchFamily="18" charset="0"/>
                <a:cs typeface="Times New Roman" pitchFamily="18" charset="0"/>
              </a:rPr>
            </a:br>
            <a:r>
              <a:rPr lang="ru-RU" sz="2600" dirty="0">
                <a:latin typeface="Times New Roman" pitchFamily="18" charset="0"/>
                <a:cs typeface="Times New Roman" pitchFamily="18" charset="0"/>
              </a:rPr>
              <a:t>7. Агрессивные попытки захвата части рынка, такие, что провоцируют соперников отплатить полной мерой и ценовой войной</a:t>
            </a:r>
            <a:r>
              <a:rPr lang="ru-RU" sz="2600" dirty="0" smtClean="0">
                <a:latin typeface="Times New Roman" pitchFamily="18" charset="0"/>
                <a:cs typeface="Times New Roman" pitchFamily="18" charset="0"/>
              </a:rPr>
              <a:t>.</a:t>
            </a:r>
            <a:br>
              <a:rPr lang="ru-RU" sz="2600" dirty="0" smtClean="0">
                <a:latin typeface="Times New Roman" pitchFamily="18" charset="0"/>
                <a:cs typeface="Times New Roman" pitchFamily="18" charset="0"/>
              </a:rPr>
            </a:br>
            <a:r>
              <a:rPr lang="ru-RU" sz="2600" dirty="0">
                <a:latin typeface="Times New Roman" pitchFamily="18" charset="0"/>
                <a:cs typeface="Times New Roman" pitchFamily="18" charset="0"/>
              </a:rPr>
              <a:t/>
            </a:r>
            <a:br>
              <a:rPr lang="ru-RU" sz="2600" dirty="0">
                <a:latin typeface="Times New Roman" pitchFamily="18" charset="0"/>
                <a:cs typeface="Times New Roman" pitchFamily="18" charset="0"/>
              </a:rPr>
            </a:br>
            <a:r>
              <a:rPr lang="ru-RU" sz="2600" dirty="0">
                <a:latin typeface="Times New Roman" pitchFamily="18" charset="0"/>
                <a:cs typeface="Times New Roman" pitchFamily="18" charset="0"/>
              </a:rPr>
              <a:t>8. Начало сброса цен для захвата дополнительных рынков без преимущества в издержках</a:t>
            </a:r>
            <a:r>
              <a:rPr lang="ru-RU" sz="2600" dirty="0" smtClean="0">
                <a:latin typeface="Times New Roman" pitchFamily="18" charset="0"/>
                <a:cs typeface="Times New Roman" pitchFamily="18" charset="0"/>
              </a:rPr>
              <a:t>.</a:t>
            </a:r>
            <a:br>
              <a:rPr lang="ru-RU" sz="2600" dirty="0" smtClean="0">
                <a:latin typeface="Times New Roman" pitchFamily="18" charset="0"/>
                <a:cs typeface="Times New Roman" pitchFamily="18" charset="0"/>
              </a:rPr>
            </a:br>
            <a:r>
              <a:rPr lang="ru-RU" sz="2600" dirty="0">
                <a:latin typeface="Times New Roman" pitchFamily="18" charset="0"/>
                <a:cs typeface="Times New Roman" pitchFamily="18" charset="0"/>
              </a:rPr>
              <a:t/>
            </a:r>
            <a:br>
              <a:rPr lang="ru-RU" sz="2600" dirty="0">
                <a:latin typeface="Times New Roman" pitchFamily="18" charset="0"/>
                <a:cs typeface="Times New Roman" pitchFamily="18" charset="0"/>
              </a:rPr>
            </a:br>
            <a:r>
              <a:rPr lang="ru-RU" sz="2600" dirty="0">
                <a:latin typeface="Times New Roman" pitchFamily="18" charset="0"/>
                <a:cs typeface="Times New Roman" pitchFamily="18" charset="0"/>
              </a:rPr>
              <a:t>9. Выход на лучшую дорогую часть рынка без соответствующей репутации среди покупателей по известным престижным товарам</a:t>
            </a:r>
            <a:r>
              <a:rPr lang="ru-RU" sz="2600" dirty="0" smtClean="0">
                <a:latin typeface="Times New Roman" pitchFamily="18" charset="0"/>
                <a:cs typeface="Times New Roman" pitchFamily="18" charset="0"/>
              </a:rPr>
              <a:t>.</a:t>
            </a:r>
            <a:br>
              <a:rPr lang="ru-RU" sz="2600" dirty="0" smtClean="0">
                <a:latin typeface="Times New Roman" pitchFamily="18" charset="0"/>
                <a:cs typeface="Times New Roman" pitchFamily="18" charset="0"/>
              </a:rPr>
            </a:br>
            <a:r>
              <a:rPr lang="ru-RU" sz="2600" dirty="0">
                <a:latin typeface="Times New Roman" pitchFamily="18" charset="0"/>
                <a:cs typeface="Times New Roman" pitchFamily="18" charset="0"/>
              </a:rPr>
              <a:t/>
            </a:r>
            <a:br>
              <a:rPr lang="ru-RU" sz="2600" dirty="0">
                <a:latin typeface="Times New Roman" pitchFamily="18" charset="0"/>
                <a:cs typeface="Times New Roman" pitchFamily="18" charset="0"/>
              </a:rPr>
            </a:br>
            <a:r>
              <a:rPr lang="ru-RU" sz="2600" dirty="0">
                <a:latin typeface="Times New Roman" pitchFamily="18" charset="0"/>
                <a:cs typeface="Times New Roman" pitchFamily="18" charset="0"/>
              </a:rPr>
              <a:t>10. Обращение к косметическому улучшению продукта вместо реальных нововведений в существенных потребительских свойствах.</a:t>
            </a:r>
            <a:r>
              <a:rPr lang="ru-RU" sz="2600" dirty="0"/>
              <a:t/>
            </a:r>
            <a:br>
              <a:rPr lang="ru-RU" sz="2600" dirty="0"/>
            </a:br>
            <a:endParaRPr lang="ru-RU" sz="2600" dirty="0"/>
          </a:p>
        </p:txBody>
      </p:sp>
    </p:spTree>
    <p:extLst>
      <p:ext uri="{BB962C8B-B14F-4D97-AF65-F5344CB8AC3E}">
        <p14:creationId xmlns:p14="http://schemas.microsoft.com/office/powerpoint/2010/main" val="894817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928992" cy="576064"/>
          </a:xfrm>
        </p:spPr>
        <p:txBody>
          <a:bodyPr>
            <a:normAutofit fontScale="90000"/>
          </a:bodyPr>
          <a:lstStyle/>
          <a:p>
            <a:r>
              <a:rPr lang="ru-RU" dirty="0"/>
              <a:t> </a:t>
            </a:r>
            <a:br>
              <a:rPr lang="ru-RU" dirty="0"/>
            </a:br>
            <a:r>
              <a:rPr lang="ru-RU" sz="3100" dirty="0">
                <a:latin typeface="Times New Roman" pitchFamily="18" charset="0"/>
                <a:cs typeface="Times New Roman" pitchFamily="18" charset="0"/>
              </a:rPr>
              <a:t>Таблица </a:t>
            </a:r>
            <a:r>
              <a:rPr lang="ru-RU" sz="3100" dirty="0" smtClean="0">
                <a:latin typeface="Times New Roman" pitchFamily="18" charset="0"/>
                <a:cs typeface="Times New Roman" pitchFamily="18" charset="0"/>
              </a:rPr>
              <a:t>1 - Основные </a:t>
            </a:r>
            <a:r>
              <a:rPr lang="ru-RU" sz="3100" dirty="0">
                <a:latin typeface="Times New Roman" pitchFamily="18" charset="0"/>
                <a:cs typeface="Times New Roman" pitchFamily="18" charset="0"/>
              </a:rPr>
              <a:t>характеристики базовых стратегий</a:t>
            </a:r>
            <a:r>
              <a:rPr lang="ru-RU" dirty="0"/>
              <a:t/>
            </a:r>
            <a:br>
              <a:rPr lang="ru-RU" dirty="0"/>
            </a:br>
            <a:endParaRPr lang="ru-RU" dirty="0"/>
          </a:p>
        </p:txBody>
      </p:sp>
      <p:graphicFrame>
        <p:nvGraphicFramePr>
          <p:cNvPr id="3" name="Объект 2"/>
          <p:cNvGraphicFramePr>
            <a:graphicFrameLocks noChangeAspect="1"/>
          </p:cNvGraphicFramePr>
          <p:nvPr>
            <p:extLst>
              <p:ext uri="{D42A27DB-BD31-4B8C-83A1-F6EECF244321}">
                <p14:modId xmlns:p14="http://schemas.microsoft.com/office/powerpoint/2010/main" val="3940789319"/>
              </p:ext>
            </p:extLst>
          </p:nvPr>
        </p:nvGraphicFramePr>
        <p:xfrm>
          <a:off x="179512" y="908720"/>
          <a:ext cx="8856984" cy="6336704"/>
        </p:xfrm>
        <a:graphic>
          <a:graphicData uri="http://schemas.openxmlformats.org/presentationml/2006/ole">
            <mc:AlternateContent xmlns:mc="http://schemas.openxmlformats.org/markup-compatibility/2006">
              <mc:Choice xmlns:v="urn:schemas-microsoft-com:vml" Requires="v">
                <p:oleObj spid="_x0000_s1050" name="Документ" r:id="rId3" imgW="5992290" imgH="2502385" progId="Word.Document.12">
                  <p:embed/>
                </p:oleObj>
              </mc:Choice>
              <mc:Fallback>
                <p:oleObj name="Документ" r:id="rId3" imgW="5992290" imgH="2502385" progId="Word.Document.12">
                  <p:embed/>
                  <p:pic>
                    <p:nvPicPr>
                      <p:cNvPr id="0" name=""/>
                      <p:cNvPicPr/>
                      <p:nvPr/>
                    </p:nvPicPr>
                    <p:blipFill>
                      <a:blip r:embed="rId4"/>
                      <a:stretch>
                        <a:fillRect/>
                      </a:stretch>
                    </p:blipFill>
                    <p:spPr>
                      <a:xfrm>
                        <a:off x="179512" y="908720"/>
                        <a:ext cx="8856984" cy="6336704"/>
                      </a:xfrm>
                      <a:prstGeom prst="rect">
                        <a:avLst/>
                      </a:prstGeom>
                    </p:spPr>
                  </p:pic>
                </p:oleObj>
              </mc:Fallback>
            </mc:AlternateContent>
          </a:graphicData>
        </a:graphic>
      </p:graphicFrame>
    </p:spTree>
    <p:extLst>
      <p:ext uri="{BB962C8B-B14F-4D97-AF65-F5344CB8AC3E}">
        <p14:creationId xmlns:p14="http://schemas.microsoft.com/office/powerpoint/2010/main" val="4011677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466730"/>
          </a:xfrm>
        </p:spPr>
        <p:txBody>
          <a:bodyPr>
            <a:normAutofit fontScale="90000"/>
          </a:bodyPr>
          <a:lstStyle/>
          <a:p>
            <a:r>
              <a:rPr lang="ru-RU" sz="3100" dirty="0" err="1">
                <a:latin typeface="Times New Roman" pitchFamily="18" charset="0"/>
                <a:cs typeface="Times New Roman" pitchFamily="18" charset="0"/>
              </a:rPr>
              <a:t>Низкоценовую</a:t>
            </a:r>
            <a:r>
              <a:rPr lang="ru-RU" sz="3100" dirty="0">
                <a:latin typeface="Times New Roman" pitchFamily="18" charset="0"/>
                <a:cs typeface="Times New Roman" pitchFamily="18" charset="0"/>
              </a:rPr>
              <a:t> стратегию целесообразно применять в ситуациях, когда:</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продукты отрасли сильно отличаются у отдельных поставщиков,</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на рынке доминирует ценовая конкуренция,</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имеется немного путей продуктовой дифференциации, существенной для покупателей,</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большинство покупателей используют товар сходным образом,</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стоимости переключения для покупателей от одного продавца к другому низки,</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покупателей много и имеются существенные барьеры для входа.</a:t>
            </a:r>
            <a:r>
              <a:rPr lang="ru-RU" dirty="0"/>
              <a:t/>
            </a:r>
            <a:br>
              <a:rPr lang="ru-RU" dirty="0"/>
            </a:br>
            <a:endParaRPr lang="ru-RU" dirty="0"/>
          </a:p>
        </p:txBody>
      </p:sp>
    </p:spTree>
    <p:extLst>
      <p:ext uri="{BB962C8B-B14F-4D97-AF65-F5344CB8AC3E}">
        <p14:creationId xmlns:p14="http://schemas.microsoft.com/office/powerpoint/2010/main" val="1127111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928992" cy="6741368"/>
          </a:xfrm>
        </p:spPr>
        <p:txBody>
          <a:bodyPr>
            <a:normAutofit fontScale="90000"/>
          </a:bodyPr>
          <a:lstStyle/>
          <a:p>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a:latin typeface="Times New Roman" pitchFamily="18" charset="0"/>
                <a:cs typeface="Times New Roman" pitchFamily="18" charset="0"/>
              </a:rPr>
              <a:t/>
            </a:r>
            <a:br>
              <a:rPr lang="ru-RU" sz="2700" b="1" dirty="0">
                <a:latin typeface="Times New Roman" pitchFamily="18" charset="0"/>
                <a:cs typeface="Times New Roman" pitchFamily="18" charset="0"/>
              </a:rPr>
            </a:br>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Достоинства </a:t>
            </a:r>
            <a:r>
              <a:rPr lang="ru-RU" sz="2700" b="1" dirty="0">
                <a:latin typeface="Times New Roman" pitchFamily="18" charset="0"/>
                <a:cs typeface="Times New Roman" pitchFamily="18" charset="0"/>
              </a:rPr>
              <a:t>стратегии </a:t>
            </a:r>
            <a:r>
              <a:rPr lang="ru-RU" sz="2700" b="1" dirty="0" err="1">
                <a:latin typeface="Times New Roman" pitchFamily="18" charset="0"/>
                <a:cs typeface="Times New Roman" pitchFamily="18" charset="0"/>
              </a:rPr>
              <a:t>низкоценового</a:t>
            </a:r>
            <a:r>
              <a:rPr lang="ru-RU" sz="2700" b="1" dirty="0">
                <a:latin typeface="Times New Roman" pitchFamily="18" charset="0"/>
                <a:cs typeface="Times New Roman" pitchFamily="18" charset="0"/>
              </a:rPr>
              <a:t> </a:t>
            </a:r>
            <a:r>
              <a:rPr lang="ru-RU" sz="2700" b="1" dirty="0" smtClean="0">
                <a:latin typeface="Times New Roman" pitchFamily="18" charset="0"/>
                <a:cs typeface="Times New Roman" pitchFamily="18" charset="0"/>
              </a:rPr>
              <a:t>лидерства:</a:t>
            </a:r>
            <a:br>
              <a:rPr lang="ru-RU" sz="2700" b="1"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1. возможность предложить </a:t>
            </a:r>
            <a:r>
              <a:rPr lang="ru-RU" sz="2700" dirty="0">
                <a:latin typeface="Times New Roman" pitchFamily="18" charset="0"/>
                <a:cs typeface="Times New Roman" pitchFamily="18" charset="0"/>
              </a:rPr>
              <a:t>более низкую, чем </a:t>
            </a:r>
            <a:r>
              <a:rPr lang="ru-RU" sz="2700" dirty="0" smtClean="0">
                <a:latin typeface="Times New Roman" pitchFamily="18" charset="0"/>
                <a:cs typeface="Times New Roman" pitchFamily="18" charset="0"/>
              </a:rPr>
              <a:t>конкуренты;</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2. в </a:t>
            </a:r>
            <a:r>
              <a:rPr lang="ru-RU" sz="2700" dirty="0">
                <a:latin typeface="Times New Roman" pitchFamily="18" charset="0"/>
                <a:cs typeface="Times New Roman" pitchFamily="18" charset="0"/>
              </a:rPr>
              <a:t>условиях ценовой войны способность лучше выдержать конкуренцию благодаря лучшим стартовым </a:t>
            </a:r>
            <a:r>
              <a:rPr lang="ru-RU" sz="2700" dirty="0" smtClean="0">
                <a:latin typeface="Times New Roman" pitchFamily="18" charset="0"/>
                <a:cs typeface="Times New Roman" pitchFamily="18" charset="0"/>
              </a:rPr>
              <a:t>условиям;</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3. при </a:t>
            </a:r>
            <a:r>
              <a:rPr lang="ru-RU" sz="2700" dirty="0">
                <a:latin typeface="Times New Roman" pitchFamily="18" charset="0"/>
                <a:cs typeface="Times New Roman" pitchFamily="18" charset="0"/>
              </a:rPr>
              <a:t>поступлении на рынок заменяющих продуктов </a:t>
            </a:r>
            <a:r>
              <a:rPr lang="ru-RU" sz="2700" dirty="0" smtClean="0">
                <a:latin typeface="Times New Roman" pitchFamily="18" charset="0"/>
                <a:cs typeface="Times New Roman" pitchFamily="18" charset="0"/>
              </a:rPr>
              <a:t>возможность </a:t>
            </a:r>
            <a:r>
              <a:rPr lang="ru-RU" sz="2700" dirty="0">
                <a:latin typeface="Times New Roman" pitchFamily="18" charset="0"/>
                <a:cs typeface="Times New Roman" pitchFamily="18" charset="0"/>
              </a:rPr>
              <a:t>снизить цену и сохранить долю </a:t>
            </a:r>
            <a:r>
              <a:rPr lang="ru-RU" sz="2700" dirty="0" smtClean="0">
                <a:latin typeface="Times New Roman" pitchFamily="18" charset="0"/>
                <a:cs typeface="Times New Roman" pitchFamily="18" charset="0"/>
              </a:rPr>
              <a:t>рынка;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4. наличие </a:t>
            </a:r>
            <a:r>
              <a:rPr lang="ru-RU" sz="2700" dirty="0">
                <a:latin typeface="Times New Roman" pitchFamily="18" charset="0"/>
                <a:cs typeface="Times New Roman" pitchFamily="18" charset="0"/>
              </a:rPr>
              <a:t>барьеров </a:t>
            </a:r>
            <a:r>
              <a:rPr lang="ru-RU" sz="2700" dirty="0" smtClean="0">
                <a:latin typeface="Times New Roman" pitchFamily="18" charset="0"/>
                <a:cs typeface="Times New Roman" pitchFamily="18" charset="0"/>
              </a:rPr>
              <a:t>входа, </a:t>
            </a:r>
            <a:r>
              <a:rPr lang="ru-RU" sz="2700" dirty="0">
                <a:latin typeface="Times New Roman" pitchFamily="18" charset="0"/>
                <a:cs typeface="Times New Roman" pitchFamily="18" charset="0"/>
              </a:rPr>
              <a:t>так как другие компании неспособны войти в отрасль, используя цены </a:t>
            </a:r>
            <a:r>
              <a:rPr lang="ru-RU" sz="2700" dirty="0" smtClean="0">
                <a:latin typeface="Times New Roman" pitchFamily="18" charset="0"/>
                <a:cs typeface="Times New Roman" pitchFamily="18" charset="0"/>
              </a:rPr>
              <a:t>лидера;</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5. ценовой </a:t>
            </a:r>
            <a:r>
              <a:rPr lang="ru-RU" sz="2700" dirty="0">
                <a:latin typeface="Times New Roman" pitchFamily="18" charset="0"/>
                <a:cs typeface="Times New Roman" pitchFamily="18" charset="0"/>
              </a:rPr>
              <a:t>лидер находится в относительной безопасности, пока он сохраняет ценовое </a:t>
            </a:r>
            <a:r>
              <a:rPr lang="ru-RU" sz="2700" dirty="0" smtClean="0">
                <a:latin typeface="Times New Roman" pitchFamily="18" charset="0"/>
                <a:cs typeface="Times New Roman" pitchFamily="18" charset="0"/>
              </a:rPr>
              <a:t>преимущество;</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6. ценовой </a:t>
            </a:r>
            <a:r>
              <a:rPr lang="ru-RU" sz="2700" dirty="0">
                <a:latin typeface="Times New Roman" pitchFamily="18" charset="0"/>
                <a:cs typeface="Times New Roman" pitchFamily="18" charset="0"/>
              </a:rPr>
              <a:t>лидер </a:t>
            </a:r>
            <a:r>
              <a:rPr lang="ru-RU" sz="2700" dirty="0" smtClean="0">
                <a:latin typeface="Times New Roman" pitchFamily="18" charset="0"/>
                <a:cs typeface="Times New Roman" pitchFamily="18" charset="0"/>
              </a:rPr>
              <a:t>выбирает низкий </a:t>
            </a:r>
            <a:r>
              <a:rPr lang="ru-RU" sz="2700" dirty="0">
                <a:latin typeface="Times New Roman" pitchFamily="18" charset="0"/>
                <a:cs typeface="Times New Roman" pitchFamily="18" charset="0"/>
              </a:rPr>
              <a:t>уровень продуктовой дифференциации и игнорирует сегментирование </a:t>
            </a:r>
            <a:r>
              <a:rPr lang="ru-RU" sz="2700" dirty="0" smtClean="0">
                <a:latin typeface="Times New Roman" pitchFamily="18" charset="0"/>
                <a:cs typeface="Times New Roman" pitchFamily="18" charset="0"/>
              </a:rPr>
              <a:t>рынка;</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endParaRPr lang="ru-RU" dirty="0"/>
          </a:p>
        </p:txBody>
      </p:sp>
    </p:spTree>
    <p:extLst>
      <p:ext uri="{BB962C8B-B14F-4D97-AF65-F5344CB8AC3E}">
        <p14:creationId xmlns:p14="http://schemas.microsoft.com/office/powerpoint/2010/main" val="3722802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784976" cy="6394722"/>
          </a:xfrm>
        </p:spPr>
        <p:txBody>
          <a:bodyPr>
            <a:normAutofit fontScale="90000"/>
          </a:bodyPr>
          <a:lstStyle/>
          <a:p>
            <a:r>
              <a:rPr lang="ru-RU" sz="3200" dirty="0">
                <a:latin typeface="Times New Roman" pitchFamily="18" charset="0"/>
                <a:cs typeface="Times New Roman" pitchFamily="18" charset="0"/>
              </a:rPr>
              <a:t>7. работа на среднего потребителя, обеспечивая пониженную цену</a:t>
            </a:r>
            <a:r>
              <a:rPr lang="ru-RU" sz="3200" dirty="0" smtClean="0">
                <a:latin typeface="Times New Roman" pitchFamily="18" charset="0"/>
                <a:cs typeface="Times New Roman" pitchFamily="18" charset="0"/>
              </a:rPr>
              <a:t>;</a:t>
            </a:r>
            <a:br>
              <a:rPr lang="ru-RU" sz="3200"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a:latin typeface="Times New Roman" pitchFamily="18" charset="0"/>
                <a:cs typeface="Times New Roman" pitchFamily="18" charset="0"/>
              </a:rPr>
              <a:t>8. защита от будущих конкурентов своим ценовым преимуществом; </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a:latin typeface="Times New Roman" pitchFamily="18" charset="0"/>
                <a:cs typeface="Times New Roman" pitchFamily="18" charset="0"/>
              </a:rPr>
              <a:t>9. более низкие цены означают, что он менее чувствителен, чем конкуренты, к возрастанию давления поставщиков на входе и покупателей на выходе. </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a:latin typeface="Times New Roman" pitchFamily="18" charset="0"/>
                <a:cs typeface="Times New Roman" pitchFamily="18" charset="0"/>
              </a:rPr>
              <a:t>Принципиальной опасностью для него является нахождения конкурентами путей снижения своих издержек (например, при изменении технологии).</a:t>
            </a:r>
          </a:p>
        </p:txBody>
      </p:sp>
    </p:spTree>
    <p:extLst>
      <p:ext uri="{BB962C8B-B14F-4D97-AF65-F5344CB8AC3E}">
        <p14:creationId xmlns:p14="http://schemas.microsoft.com/office/powerpoint/2010/main" val="1428249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394722"/>
          </a:xfrm>
        </p:spPr>
        <p:txBody>
          <a:bodyPr>
            <a:normAutofit fontScale="90000"/>
          </a:bodyPr>
          <a:lstStyle/>
          <a:p>
            <a:r>
              <a:rPr lang="ru-RU" dirty="0">
                <a:latin typeface="Times New Roman" pitchFamily="18" charset="0"/>
                <a:cs typeface="Times New Roman" pitchFamily="18" charset="0"/>
              </a:rPr>
              <a:t>Целью стратегии дифференциации является достижение конкурентного преимущества путем создания продуктов или услуг, которые воспринимаются потребителями как уникальные. </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ru-RU" dirty="0" smtClean="0">
                <a:latin typeface="Times New Roman" pitchFamily="18" charset="0"/>
                <a:cs typeface="Times New Roman" pitchFamily="18" charset="0"/>
              </a:rPr>
              <a:t>При </a:t>
            </a:r>
            <a:r>
              <a:rPr lang="ru-RU" dirty="0">
                <a:latin typeface="Times New Roman" pitchFamily="18" charset="0"/>
                <a:cs typeface="Times New Roman" pitchFamily="18" charset="0"/>
              </a:rPr>
              <a:t>этом компании могут использовать повышенную (премиальную) цену.</a:t>
            </a:r>
          </a:p>
        </p:txBody>
      </p:sp>
    </p:spTree>
    <p:extLst>
      <p:ext uri="{BB962C8B-B14F-4D97-AF65-F5344CB8AC3E}">
        <p14:creationId xmlns:p14="http://schemas.microsoft.com/office/powerpoint/2010/main" val="4002554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64488" cy="6394722"/>
          </a:xfrm>
        </p:spPr>
        <p:txBody>
          <a:bodyPr>
            <a:normAutofit fontScale="90000"/>
          </a:bodyPr>
          <a:lstStyle/>
          <a:p>
            <a:r>
              <a:rPr lang="ru-RU" sz="3100" dirty="0">
                <a:latin typeface="Times New Roman" pitchFamily="18" charset="0"/>
                <a:cs typeface="Times New Roman" pitchFamily="18" charset="0"/>
              </a:rPr>
              <a:t>Стратегия дифференциации базируется на технологическом превосходстве, качестве, сервисе и больших денежных средствах. Она хороша</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при наличии многих путей дифференциации продукта/сервиса, которые может оценить </a:t>
            </a:r>
            <a:r>
              <a:rPr lang="ru-RU" sz="3100" dirty="0" smtClean="0">
                <a:latin typeface="Times New Roman" pitchFamily="18" charset="0"/>
                <a:cs typeface="Times New Roman" pitchFamily="18" charset="0"/>
              </a:rPr>
              <a:t>потребитель;</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возможности покупателя диверсифицировать продукты/сервис</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отсутствии многих конкурентов, следующих сходным стратегиям.</a:t>
            </a:r>
            <a:r>
              <a:rPr lang="ru-RU" dirty="0"/>
              <a:t/>
            </a:r>
            <a:br>
              <a:rPr lang="ru-RU" dirty="0"/>
            </a:br>
            <a:endParaRPr lang="ru-RU" dirty="0"/>
          </a:p>
        </p:txBody>
      </p:sp>
    </p:spTree>
    <p:extLst>
      <p:ext uri="{BB962C8B-B14F-4D97-AF65-F5344CB8AC3E}">
        <p14:creationId xmlns:p14="http://schemas.microsoft.com/office/powerpoint/2010/main" val="2644125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a:bodyPr>
          <a:lstStyle/>
          <a:p>
            <a:r>
              <a:rPr lang="ru-RU" sz="2700" dirty="0" smtClean="0">
                <a:latin typeface="Times New Roman" pitchFamily="18" charset="0"/>
                <a:cs typeface="Times New Roman" pitchFamily="18" charset="0"/>
              </a:rPr>
              <a:t>Достоинство </a:t>
            </a:r>
            <a:r>
              <a:rPr lang="ru-RU" sz="2700" dirty="0">
                <a:latin typeface="Times New Roman" pitchFamily="18" charset="0"/>
                <a:cs typeface="Times New Roman" pitchFamily="18" charset="0"/>
              </a:rPr>
              <a:t>стратегии </a:t>
            </a:r>
            <a:r>
              <a:rPr lang="ru-RU" sz="2700" dirty="0" smtClean="0">
                <a:latin typeface="Times New Roman" pitchFamily="18" charset="0"/>
                <a:cs typeface="Times New Roman" pitchFamily="18" charset="0"/>
              </a:rPr>
              <a:t>дифференциации:</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1. безопасность </a:t>
            </a:r>
            <a:r>
              <a:rPr lang="ru-RU" sz="2700" dirty="0">
                <a:latin typeface="Times New Roman" pitchFamily="18" charset="0"/>
                <a:cs typeface="Times New Roman" pitchFamily="18" charset="0"/>
              </a:rPr>
              <a:t>компании от конкурентов до тех пор, пока потребители сохраняют устойчивую лояльность к ее </a:t>
            </a:r>
            <a:r>
              <a:rPr lang="ru-RU" sz="2700" dirty="0" smtClean="0">
                <a:latin typeface="Times New Roman" pitchFamily="18" charset="0"/>
                <a:cs typeface="Times New Roman" pitchFamily="18" charset="0"/>
              </a:rPr>
              <a:t>продукции; 2. дифференциация </a:t>
            </a:r>
            <a:r>
              <a:rPr lang="ru-RU" sz="2700" dirty="0">
                <a:latin typeface="Times New Roman" pitchFamily="18" charset="0"/>
                <a:cs typeface="Times New Roman" pitchFamily="18" charset="0"/>
              </a:rPr>
              <a:t>и широкая лояльность покупателей создают барьеры входу других компаний, которым для этого необходимо выполнять конкурентоспособные </a:t>
            </a:r>
            <a:r>
              <a:rPr lang="ru-RU" sz="2700" dirty="0" smtClean="0">
                <a:latin typeface="Times New Roman" pitchFamily="18" charset="0"/>
                <a:cs typeface="Times New Roman" pitchFamily="18" charset="0"/>
              </a:rPr>
              <a:t>разработки;</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3. заменяющие </a:t>
            </a:r>
            <a:r>
              <a:rPr lang="ru-RU" sz="2700" dirty="0">
                <a:latin typeface="Times New Roman" pitchFamily="18" charset="0"/>
                <a:cs typeface="Times New Roman" pitchFamily="18" charset="0"/>
              </a:rPr>
              <a:t>продукты могут создать угрозу только при способности конкурентов производить продукты, удовлетворяющие в такой же степени потребителей и способные сломать устойчивую лояльность к дифференцированной компании.</a:t>
            </a:r>
            <a:br>
              <a:rPr lang="ru-RU" sz="2700" dirty="0">
                <a:latin typeface="Times New Roman" pitchFamily="18" charset="0"/>
                <a:cs typeface="Times New Roman" pitchFamily="18" charset="0"/>
              </a:rPr>
            </a:br>
            <a:r>
              <a:rPr lang="ru-RU" dirty="0"/>
              <a:t/>
            </a:r>
            <a:br>
              <a:rPr lang="ru-RU" dirty="0"/>
            </a:br>
            <a:endParaRPr lang="ru-RU" dirty="0"/>
          </a:p>
        </p:txBody>
      </p:sp>
    </p:spTree>
    <p:extLst>
      <p:ext uri="{BB962C8B-B14F-4D97-AF65-F5344CB8AC3E}">
        <p14:creationId xmlns:p14="http://schemas.microsoft.com/office/powerpoint/2010/main" val="220654545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377</Words>
  <Application>Microsoft Office PowerPoint</Application>
  <PresentationFormat>Экран (4:3)</PresentationFormat>
  <Paragraphs>28</Paragraphs>
  <Slides>28</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28</vt:i4>
      </vt:variant>
    </vt:vector>
  </HeadingPairs>
  <TitlesOfParts>
    <vt:vector size="30" baseType="lpstr">
      <vt:lpstr>Тема Office</vt:lpstr>
      <vt:lpstr>Документ</vt:lpstr>
      <vt:lpstr>Тема 7. СТРАТЕГИЯ ОДИНОЧНОГО БИЗНЕСА  1. Основные стратегии одиночного бизнеса  2. Выбор стратегии инвестиций  3. Практика конкурентной борьбы в отрасли  4. Обычные стратегические ошибки    </vt:lpstr>
      <vt:lpstr>1. Основные стратегии одиночного бизнеса   Типы базовых конкурентных стратегий одиночного бизнеса:  - ценовое лидерство,  - дифференциация,  - фокусирование.  Эти стратегии называются базовыми, так как все виды бизнеса или отрасли следуют им независимо от того, производят ли они, обслуживают или являются неприбыльными предприятиями. </vt:lpstr>
      <vt:lpstr>  Таблица 1 - Основные характеристики базовых стратегий </vt:lpstr>
      <vt:lpstr>Низкоценовую стратегию целесообразно применять в ситуациях, когда: - продукты отрасли сильно отличаются у отдельных поставщиков, - на рынке доминирует ценовая конкуренция, - имеется немного путей продуктовой дифференциации, существенной для покупателей, - большинство покупателей используют товар сходным образом, - стоимости переключения для покупателей от одного продавца к другому низки, - покупателей много и имеются существенные барьеры для входа. </vt:lpstr>
      <vt:lpstr>   Достоинства стратегии низкоценового лидерства:  1. возможность предложить более низкую, чем конкуренты;  2. в условиях ценовой войны способность лучше выдержать конкуренцию благодаря лучшим стартовым условиям;  3. при поступлении на рынок заменяющих продуктов возможность снизить цену и сохранить долю рынка;   4. наличие барьеров входа, так как другие компании неспособны войти в отрасль, используя цены лидера;  5. ценовой лидер находится в относительной безопасности, пока он сохраняет ценовое преимущество;  6. ценовой лидер выбирает низкий уровень продуктовой дифференциации и игнорирует сегментирование рынка;  </vt:lpstr>
      <vt:lpstr>7. работа на среднего потребителя, обеспечивая пониженную цену;  8. защита от будущих конкурентов своим ценовым преимуществом;   9. более низкие цены означают, что он менее чувствителен, чем конкуренты, к возрастанию давления поставщиков на входе и покупателей на выходе.   Принципиальной опасностью для него является нахождения конкурентами путей снижения своих издержек (например, при изменении технологии).</vt:lpstr>
      <vt:lpstr>Целью стратегии дифференциации является достижение конкурентного преимущества путем создания продуктов или услуг, которые воспринимаются потребителями как уникальные.   При этом компании могут использовать повышенную (премиальную) цену.</vt:lpstr>
      <vt:lpstr>Стратегия дифференциации базируется на технологическом превосходстве, качестве, сервисе и больших денежных средствах. Она хороша:  - при наличии многих путей дифференциации продукта/сервиса, которые может оценить потребитель;  - возможности покупателя диверсифицировать продукты/сервис;  - отсутствии многих конкурентов, следующих сходным стратегиям. </vt:lpstr>
      <vt:lpstr>Достоинство стратегии дифференциации: 1. безопасность компании от конкурентов до тех пор, пока потребители сохраняют устойчивую лояльность к ее продукции; 2. дифференциация и широкая лояльность покупателей создают барьеры входу других компаний, которым для этого необходимо выполнять конкурентоспособные разработки; 3. заменяющие продукты могут создать угрозу только при способности конкурентов производить продукты, удовлетворяющие в такой же степени потребителей и способные сломать устойчивую лояльность к дифференцированной компании.  </vt:lpstr>
      <vt:lpstr>Основной проблемой остается поддержание уникальности в глазах потребителей, особенно в условиях имитации и копирования. Угроза может также возникнуть из-за изменения запросов и вкусов потребителей.  Изменения в технологии производства делает разницу между стратегиями ценового лидерства и дифференцирования менее заметной. Фирмы могут осуществлять политику дифференциации:  1. при низких издержках;  2. путями снижения издержек при дифференциации является широкое применения стандартных узлов и деталей, ограничение числа моделей, применение системы поставок "точно вовремя".   Учитывая это, фирмы пытаются соединить преимущества ценового лидерства и дифференциации. Они могут назначить премиальную цену за их продукцию по сравнению с ценой чистого ценового лидера, но которая будет ниже, чем у чистого дифференциатора, что может обеспечить им большую прибыль, чем у компаний, использующих чистые базовые стратегии.</vt:lpstr>
      <vt:lpstr>При стратегии фокусировки выбирается ограниченная группа сегментов. Маркетинговая ниша может выделяться географически, типом потребителя, сегментом из диапазона продуктов.   Выбрав сегмент, компания использует в нем или дифференциацию, или низкоценовой подход.   Если она использует низкоценовой подход, то конкурирует с ценовым лидером в том сегменте рынка, где последний не имеет преимущества. Если компания использует дифференциацию, то она выигрывает на том, что дифференциация производится в одном или немногих сегментах.</vt:lpstr>
      <vt:lpstr>Конкурентное преимущество фокусировки используется для достижения более низкой стоимости в целевой нише рынка или развития способности предлагать покупателям в нише что-то отличное от конкурентов. Такая стратегия может быть применена:  - при различии нужд или способов использования продукта;  - отсутствии соперников, пытающихся специализироваться в том же рыночном сегменте;  - потере фирмой возможности выйти на широкий рынок;  - сегментах покупателей, отличающихся по размеру, скорости роста, прибыльности и интенсивности пяти конкурентных сил, что делает одни сегменты более притягательными, чем другие. </vt:lpstr>
      <vt:lpstr>Конкурентные преимущества компании, применяющей стратегию фокусировки:  1. хорошая конкурентная сила относительно покупателей, так как они не могут получить такой же продукт в другом месте;  2. более тесная связь с потребителями и возможность более полного учета их нужд;  3. упрощается менеджмент по сравнению с компаниями, придерживающимися стратегии дифференциации;  4. гибкие производственные системы создают новые преимущества для фокусирующих компаний: небольшие партии можно производить по более низкой цене.  </vt:lpstr>
      <vt:lpstr> Недостатки:  1. закупает в сравнительно небольших объемах;  2. возможность экономии на масштабах производства низкая;  3. ниша, на которую работает компания, может внезапно исчезнуть из-за изменений в технологии или во вкусах потребителей.   Компании - дифференциаторы будут создавать аналогичные продукты, а ценовой лидер привлекать покупателей низкой ценой, то компания с фокусной стратегией должна находиться в состоянии постоянной обороны своей ниши.  </vt:lpstr>
      <vt:lpstr>2. Выбор стратегии инвестиций  Инвестиционная стратегия относится к сумме ресурсов, человеческих и финансовых, которые должны дать конкурентные преимущества.   Базовые стратегии обеспечивают конкурентные преимущества, однако их надо развивать и поддерживать.   Дифференциация с этой точки зрения наиболее сложна, так как компания вкладывает ресурсы во многие функции (НИОКР, маркетинг) для развития отличительных преимуществ.   Принимая решения по стратегии инвестиций, компании должны учитывать их отдачу при данной конкурентной стратегии.</vt:lpstr>
      <vt:lpstr>Два фактора являются критичными в выборе стратегии инвестиций:  - конкурентная позиция компании в отрасли. Конкурентное положение компании в отрасли определяется долей рынка, контролируемой фирмой, и наличием у нее отличительных преимуществ;  - стадия жизненного цикла отрасли. Каждая стадия жизненного цикла отрасли предъявляет различные требования к инвестициям.</vt:lpstr>
      <vt:lpstr>Таблица 2 -  Выбор инвестиционной стратегии в одиночном бизнесе </vt:lpstr>
      <vt:lpstr>В стадии роста естественна стратегия роста компании с расширением рынка. Компании требуются значительные вложения для поддержания своего успеха. Одновременно компании стараются консолидировать существующие маркетинговые ниши и войти в новые. Следовательно, компании должны вкладывать ресурсы в маркетинг, кроме того, они должны окончательно выбрать свою базовую стратегию. </vt:lpstr>
      <vt:lpstr>При замедлении роста конкуренция растет и компаниям с сильной конкурентной позицией нужны ресурсы на расширение рынка за счет доли слабых компаний. Характер инвестиций зависит от стратегии фирм.   Например, для ценового лидера при угрозе ценовой войны важны вложения в управление стоимостью, а при дифференциации необходимо усилить продуктовый диапазон и сети распределения. </vt:lpstr>
      <vt:lpstr>На стадии зрелости компании в условиях усиливающейся конкуренции стремятся защитить свои позиции. Поэтому инвестиции вкладываются в поддержку стратегии.   На этой стадии компании желают возвратить свои прошлые инвестиции. Пока новые прибыли реинвестировались в дело, дивиденды были малы, а теперь компании могут избрать стратегию максимальных прибылей акционеров.</vt:lpstr>
      <vt:lpstr>3. Практика конкурентной борьбы в отрасли В конкурентной борьбе можно придерживаться наступательной и защитной стратегий. Чтобы отстоять свои преимущества фирма может применить один из шести основных способов наступления:  - атака сильных сторон конкурента  - атака его слабых сторон  - общее наступление  - наступление в одном направлении  - партизанские действия  - упреждающие удары. </vt:lpstr>
      <vt:lpstr>     При атаке слабых сторон конкурента нападающий перенацеливает свои сильные стороны и ресурсы непосредственно на слабости соперника. Ими могут быть:  - географические регионы, где соперник контролирует малую часть рынка;  - сегменты покупателей, которыми соперник пренебрегает и/или которые меньше обслуживаются;  - ситуации, когда соперник отстает в качестве и использовании продукта и имеется потенциал переключения наиболее чувствительных потребителей к товарам лучшего качества;     </vt:lpstr>
      <vt:lpstr>- ситуации, когда соперники не могут обеспечить адекватного обслуживания и относительно легко обеспечить более высокий уровень сервиса потребителей;   - места, где понижен уровень продвижения и неоднозначно четко обозначено рыночное присутствие конкурентов;  - провалы в продуктовых линиях рыночных лидеров, что дает возможность развить их в новые большие сегменты рынка;  - ситуации, где рыночные лидеры упускают некоторые нужды покупателей.</vt:lpstr>
      <vt:lpstr>Партизанские действия характерны для малых предпринимателей с небольшими ресурсами. Они используют принцип "бей-беги", атакуя в тех местах и в такое время, когда создаются лучшие возможности, чем у конкурентов большого масштаба. Это могут быть:  - фокусировка атаки на узком, четко определенном сегменте, слабо защищенном конкурентом;  - атака фронта, где противник распылил свои ресурсы;  - малые рассеянные наскоки на лидера с использованиям отдельных дисбалансов цен, недостаточной активности продвижения конкурентов, антитрестовского законодательства, патентных упущений и т.д. </vt:lpstr>
      <vt:lpstr>Упреждающие удары включают превентивную атаку для сохранения позиций преимущества, которую противник не сможет продублировать. Ими могут быть:  - расширение продуктовых возможностей на рынке с целью предотвратить такую же попытку конкурента;  - использование лучшего сырья и/или более надежных поставщиков вместо долговременных контрактов или задней интеграции;  - защита лучших географических позиций;  - обслуживание престижных потребителей;  - завоевание психологического имиджа и позиции у потребителей;  - обеспечение наилучших каналов распространения в этой области. </vt:lpstr>
      <vt:lpstr> На рынке фирма может стать объектом атаки со стороны конкурентов. Целью защитной стратегии является уменьшение такого риска. Имеется несколько путей :  - попытки блокировать действия атакующих (заполнение брешей в продуктовых линиях, улучшение моделей продуктов, поддержание низких цен, хорошие отношения с торговлей и т.д.);  - сигнализирование о реальных угрозах (публичные обращения к фирмам, действующим на рынке, планы создания адекватных производственных возможностей, утечка информации о новых разработках, изменениях в технологии, введении новых товаров и т.д.);  - попытки понизить прибыльность бизнеса атакующих путем создания торговых барьеров. </vt:lpstr>
      <vt:lpstr>4. Обычные стратегические ошибки  1. Имитацию действий лидеров или сильных конкурентов, когда на рынке уже нет места для подобных продуктов и таких конкурентов.  2. Экономию на маркетинге и продвижении в попытках решить все проблемы на основе качества и эксплуатации достоинств товара.  3. Занятие многих слабых позиций на рынке вместо одной сильной.  4. Использование кредита для финансирования снижающих издержки инвестиций в новое оборудование, а затем попадание в ловушку высоких постоянных издержек из-за небольших денежных потоков для возврата кредита.  5. Приложение усилий в области НИОКР к слабым в рыночном отношении продуктам вместо сильных.  </vt:lpstr>
      <vt:lpstr> 6. Атака рыночных лидеров без наличия существенных конкурентных преимуществ или адекватной финансовой мощи.  7. Агрессивные попытки захвата части рынка, такие, что провоцируют соперников отплатить полной мерой и ценовой войной.  8. Начало сброса цен для захвата дополнительных рынков без преимущества в издержках.  9. Выход на лучшую дорогую часть рынка без соответствующей репутации среди покупателей по известным престижным товарам.  10. Обращение к косметическому улучшению продукта вместо реальных нововведений в существенных потребительских свойствах.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7. СТРАТЕГИЯ ОДИНОЧНОГО БИЗНЕСА  1. Основания стратегии одиночного бизнеса </dc:title>
  <dc:creator>Светлана Лёвушкина</dc:creator>
  <cp:lastModifiedBy>Home</cp:lastModifiedBy>
  <cp:revision>26</cp:revision>
  <dcterms:created xsi:type="dcterms:W3CDTF">2014-10-30T16:52:01Z</dcterms:created>
  <dcterms:modified xsi:type="dcterms:W3CDTF">2014-10-30T17:53:58Z</dcterms:modified>
</cp:coreProperties>
</file>